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6858000" cx="9144000"/>
  <p:notesSz cx="10234600" cy="7099300"/>
  <p:embeddedFontLst>
    <p:embeddedFont>
      <p:font typeface="Corsiva"/>
      <p:regular r:id="rId70"/>
      <p:bold r:id="rId71"/>
      <p:italic r:id="rId72"/>
      <p:boldItalic r:id="rId73"/>
    </p:embeddedFont>
    <p:embeddedFont>
      <p:font typeface="Palatino Linotype"/>
      <p:regular r:id="rId74"/>
      <p:bold r:id="rId75"/>
      <p:italic r:id="rId76"/>
      <p:boldItalic r:id="rId77"/>
    </p:embeddedFont>
    <p:embeddedFont>
      <p:font typeface="Quintessential"/>
      <p:regular r:id="rId78"/>
    </p:embeddedFont>
    <p:embeddedFont>
      <p:font typeface="Noto Sans Symbols"/>
      <p:regular r:id="rId79"/>
      <p:bold r:id="rId80"/>
    </p:embeddedFont>
    <p:embeddedFont>
      <p:font typeface="Gill Sans"/>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236">
          <p15:clr>
            <a:srgbClr val="A4A3A4"/>
          </p15:clr>
        </p15:guide>
        <p15:guide id="2" pos="3224">
          <p15:clr>
            <a:srgbClr val="A4A3A4"/>
          </p15:clr>
        </p15:guide>
      </p15:notesGuideLst>
    </p:ext>
    <p:ext uri="http://customooxmlschemas.google.com/">
      <go:slidesCustomData xmlns:go="http://customooxmlschemas.google.com/" r:id="rId83" roundtripDataSignature="AMtx7mjKSScFV53rb0Ipa/wl23heWu7h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236" orient="horz"/>
        <p:guide pos="322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NotoSansSymbols-bold.fntdata"/><Relationship Id="rId82" Type="http://schemas.openxmlformats.org/officeDocument/2006/relationships/font" Target="fonts/GillSans-bold.fntdata"/><Relationship Id="rId81" Type="http://schemas.openxmlformats.org/officeDocument/2006/relationships/font" Target="fonts/Gill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orsiva-boldItalic.fntdata"/><Relationship Id="rId72" Type="http://schemas.openxmlformats.org/officeDocument/2006/relationships/font" Target="fonts/Corsiva-italic.fntdata"/><Relationship Id="rId31" Type="http://schemas.openxmlformats.org/officeDocument/2006/relationships/slide" Target="slides/slide26.xml"/><Relationship Id="rId75" Type="http://schemas.openxmlformats.org/officeDocument/2006/relationships/font" Target="fonts/PalatinoLinotype-bold.fntdata"/><Relationship Id="rId30" Type="http://schemas.openxmlformats.org/officeDocument/2006/relationships/slide" Target="slides/slide25.xml"/><Relationship Id="rId74" Type="http://schemas.openxmlformats.org/officeDocument/2006/relationships/font" Target="fonts/PalatinoLinotype-regular.fntdata"/><Relationship Id="rId33" Type="http://schemas.openxmlformats.org/officeDocument/2006/relationships/slide" Target="slides/slide28.xml"/><Relationship Id="rId77" Type="http://schemas.openxmlformats.org/officeDocument/2006/relationships/font" Target="fonts/PalatinoLinotype-boldItalic.fntdata"/><Relationship Id="rId32" Type="http://schemas.openxmlformats.org/officeDocument/2006/relationships/slide" Target="slides/slide27.xml"/><Relationship Id="rId76" Type="http://schemas.openxmlformats.org/officeDocument/2006/relationships/font" Target="fonts/PalatinoLinotype-italic.fntdata"/><Relationship Id="rId35" Type="http://schemas.openxmlformats.org/officeDocument/2006/relationships/slide" Target="slides/slide30.xml"/><Relationship Id="rId79" Type="http://schemas.openxmlformats.org/officeDocument/2006/relationships/font" Target="fonts/NotoSansSymbols-regular.fntdata"/><Relationship Id="rId34" Type="http://schemas.openxmlformats.org/officeDocument/2006/relationships/slide" Target="slides/slide29.xml"/><Relationship Id="rId78" Type="http://schemas.openxmlformats.org/officeDocument/2006/relationships/font" Target="fonts/Quintessential-regular.fntdata"/><Relationship Id="rId71" Type="http://schemas.openxmlformats.org/officeDocument/2006/relationships/font" Target="fonts/Corsiva-bold.fntdata"/><Relationship Id="rId70" Type="http://schemas.openxmlformats.org/officeDocument/2006/relationships/font" Target="fonts/Corsiva-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435475" cy="355600"/>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9pPr>
          </a:lstStyle>
          <a:p/>
        </p:txBody>
      </p:sp>
      <p:sp>
        <p:nvSpPr>
          <p:cNvPr id="4" name="Google Shape;4;n"/>
          <p:cNvSpPr txBox="1"/>
          <p:nvPr>
            <p:ph idx="10" type="dt"/>
          </p:nvPr>
        </p:nvSpPr>
        <p:spPr>
          <a:xfrm>
            <a:off x="5797550" y="0"/>
            <a:ext cx="4435475" cy="355600"/>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9pPr>
          </a:lstStyle>
          <a:p/>
        </p:txBody>
      </p:sp>
      <p:sp>
        <p:nvSpPr>
          <p:cNvPr id="5" name="Google Shape;5;n"/>
          <p:cNvSpPr/>
          <p:nvPr>
            <p:ph idx="3"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1023938" y="3371850"/>
            <a:ext cx="8186737" cy="3195638"/>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742113"/>
            <a:ext cx="4435475" cy="355600"/>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9pPr>
          </a:lstStyle>
          <a:p/>
        </p:txBody>
      </p:sp>
      <p:sp>
        <p:nvSpPr>
          <p:cNvPr id="8" name="Google Shape;8;n"/>
          <p:cNvSpPr txBox="1"/>
          <p:nvPr>
            <p:ph idx="12" type="sldNum"/>
          </p:nvPr>
        </p:nvSpPr>
        <p:spPr>
          <a:xfrm>
            <a:off x="5797550" y="6742113"/>
            <a:ext cx="4435475" cy="3556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d096fc6576_0_0:notes"/>
          <p:cNvSpPr/>
          <p:nvPr>
            <p:ph idx="2" type="sldImg"/>
          </p:nvPr>
        </p:nvSpPr>
        <p:spPr>
          <a:xfrm>
            <a:off x="2046920" y="887413"/>
            <a:ext cx="6140700" cy="239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1d096fc6576_0_0:notes"/>
          <p:cNvSpPr txBox="1"/>
          <p:nvPr>
            <p:ph idx="1" type="body"/>
          </p:nvPr>
        </p:nvSpPr>
        <p:spPr>
          <a:xfrm>
            <a:off x="1023460" y="3416538"/>
            <a:ext cx="8187600" cy="279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https://www.amrita.edu/news/amrita-surya-vahini-solar-auto-rickshaw</a:t>
            </a:r>
            <a:endParaRPr/>
          </a:p>
        </p:txBody>
      </p:sp>
      <p:sp>
        <p:nvSpPr>
          <p:cNvPr id="137" name="Google Shape;137;g1d096fc6576_0_0:notes"/>
          <p:cNvSpPr txBox="1"/>
          <p:nvPr>
            <p:ph idx="12" type="sldNum"/>
          </p:nvPr>
        </p:nvSpPr>
        <p:spPr>
          <a:xfrm>
            <a:off x="5797238" y="6743103"/>
            <a:ext cx="4434900" cy="356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d096fc6576_0_112: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d096fc6576_0_112: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11" name="Google Shape;211;g1d096fc6576_0_112: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d096fc6576_0_120: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d096fc6576_0_120: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20" name="Google Shape;220;g1d096fc6576_0_120: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d096fc6576_0_128: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d096fc6576_0_128: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29" name="Google Shape;229;g1d096fc6576_0_128: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d096fc6576_0_101: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d096fc6576_0_101: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38" name="Google Shape;238;g1d096fc6576_0_101: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d096fc6576_0_139: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d096fc6576_0_139: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47" name="Google Shape;247;g1d096fc6576_0_139: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d096fc6576_0_148: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d096fc6576_0_148: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56" name="Google Shape;256;g1d096fc6576_0_148: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d096fc6576_0_157: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d096fc6576_0_157: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65" name="Google Shape;265;g1d096fc6576_0_157: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d096fc6576_0_165: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d096fc6576_0_165: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74" name="Google Shape;274;g1d096fc6576_0_165: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d096fc6576_0_173: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d096fc6576_0_173: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83" name="Google Shape;283;g1d096fc6576_0_173: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d096fc6576_0_181: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d096fc6576_0_181: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93" name="Google Shape;293;g1d096fc6576_0_181: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48" name="Google Shape;148;p2: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d096fc6576_0_192: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d096fc6576_0_192: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02" name="Google Shape;302;g1d096fc6576_0_192: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d096fc6576_0_201: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d096fc6576_0_201: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11" name="Google Shape;311;g1d096fc6576_0_201: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d096fc6576_0_209: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d096fc6576_0_209: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20" name="Google Shape;320;g1d096fc6576_0_209: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d096fc6576_0_217: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d096fc6576_0_217: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29" name="Google Shape;329;g1d096fc6576_0_217: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d096fc6576_0_226: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d096fc6576_0_226: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38" name="Google Shape;338;g1d096fc6576_0_226: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9: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47" name="Google Shape;347;p9: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0: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56" name="Google Shape;356;p10: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1: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63" name="Google Shape;363;p11: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2: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72" name="Google Shape;372;p12: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3: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79" name="Google Shape;379;p13: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56" name="Google Shape;156;p3: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4: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86" name="Google Shape;386;p14: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5: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393" name="Google Shape;393;p15: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6: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00" name="Google Shape;400;p16: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7: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15" name="Google Shape;415;p17: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8: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23" name="Google Shape;423;p18: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9: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33" name="Google Shape;433;p19: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0: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44" name="Google Shape;444;p20: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1: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51" name="Google Shape;451;p21: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2: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60" name="Google Shape;460;p22: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3: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67" name="Google Shape;467;p23: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63" name="Google Shape;163;p4: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4: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74" name="Google Shape;474;p24: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5: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82" name="Google Shape;482;p25: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6: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496" name="Google Shape;496;p26: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7: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05" name="Google Shape;505;p27: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8: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12" name="Google Shape;512;p28: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9: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24" name="Google Shape;524;p29: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0: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33" name="Google Shape;533;p30: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1: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46" name="Google Shape;546;p31: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2: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55" name="Google Shape;555;p32: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3: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64" name="Google Shape;564;p33: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71" name="Google Shape;171;p5: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4: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71" name="Google Shape;571;p34: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5: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78" name="Google Shape;578;p35: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6: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85" name="Google Shape;585;p36: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7: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594" name="Google Shape;594;p37: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8: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02" name="Google Shape;602;p38: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9: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12" name="Google Shape;612;p39: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0: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19" name="Google Shape;619;p40: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41: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27" name="Google Shape;627;p41: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2: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34" name="Google Shape;634;p42: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43: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41" name="Google Shape;641;p43: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78" name="Google Shape;178;p6: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4: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48" name="Google Shape;648;p44: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5: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55" name="Google Shape;655;p45: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46: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62" name="Google Shape;662;p46: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47: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71" name="Google Shape;671;p47: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8: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681" name="Google Shape;681;p48: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86" name="Google Shape;186;p7: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1023938" y="3371850"/>
            <a:ext cx="8186737" cy="3195638"/>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193" name="Google Shape;193;p8:notes"/>
          <p:cNvSpPr/>
          <p:nvPr>
            <p:ph idx="2" type="sldImg"/>
          </p:nvPr>
        </p:nvSpPr>
        <p:spPr>
          <a:xfrm>
            <a:off x="3341688" y="531813"/>
            <a:ext cx="3549650" cy="26622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d096fc6576_0_93:notes"/>
          <p:cNvSpPr/>
          <p:nvPr>
            <p:ph idx="2" type="sldImg"/>
          </p:nvPr>
        </p:nvSpPr>
        <p:spPr>
          <a:xfrm>
            <a:off x="3341688" y="531813"/>
            <a:ext cx="3549600" cy="26622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d096fc6576_0_93:notes"/>
          <p:cNvSpPr txBox="1"/>
          <p:nvPr>
            <p:ph idx="1" type="body"/>
          </p:nvPr>
        </p:nvSpPr>
        <p:spPr>
          <a:xfrm>
            <a:off x="1023938" y="3371850"/>
            <a:ext cx="8186700" cy="3195600"/>
          </a:xfrm>
          <a:prstGeom prst="rect">
            <a:avLst/>
          </a:prstGeom>
        </p:spPr>
        <p:txBody>
          <a:bodyPr anchorCtr="0" anchor="t" bIns="49500" lIns="99025" spcFirstLastPara="1" rIns="99025" wrap="square" tIns="49500">
            <a:noAutofit/>
          </a:bodyPr>
          <a:lstStyle/>
          <a:p>
            <a:pPr indent="0" lvl="0" marL="0" rtl="0" algn="l">
              <a:spcBef>
                <a:spcPts val="360"/>
              </a:spcBef>
              <a:spcAft>
                <a:spcPts val="0"/>
              </a:spcAft>
              <a:buNone/>
            </a:pPr>
            <a:r>
              <a:t/>
            </a:r>
            <a:endParaRPr/>
          </a:p>
        </p:txBody>
      </p:sp>
      <p:sp>
        <p:nvSpPr>
          <p:cNvPr id="202" name="Google Shape;202;g1d096fc6576_0_93:notes"/>
          <p:cNvSpPr txBox="1"/>
          <p:nvPr>
            <p:ph idx="12" type="sldNum"/>
          </p:nvPr>
        </p:nvSpPr>
        <p:spPr>
          <a:xfrm>
            <a:off x="5797550" y="6742113"/>
            <a:ext cx="4435500" cy="3555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50"/>
          <p:cNvSpPr txBox="1"/>
          <p:nvPr>
            <p:ph type="ctrTitle"/>
          </p:nvPr>
        </p:nvSpPr>
        <p:spPr>
          <a:xfrm>
            <a:off x="1219200" y="3886200"/>
            <a:ext cx="6858000" cy="990600"/>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Clr>
                <a:schemeClr val="dk1"/>
              </a:buClr>
              <a:buSzPts val="3200"/>
              <a:buFont typeface="Bookman Old Style"/>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50"/>
          <p:cNvSpPr txBox="1"/>
          <p:nvPr>
            <p:ph idx="1" type="subTitle"/>
          </p:nvPr>
        </p:nvSpPr>
        <p:spPr>
          <a:xfrm>
            <a:off x="1219200" y="5124450"/>
            <a:ext cx="6858000" cy="533400"/>
          </a:xfrm>
          <a:prstGeom prst="rect">
            <a:avLst/>
          </a:prstGeom>
          <a:noFill/>
          <a:ln>
            <a:noFill/>
          </a:ln>
        </p:spPr>
        <p:txBody>
          <a:bodyPr anchorCtr="0" anchor="t" bIns="45700" lIns="91425" spcFirstLastPara="1" rIns="91425" wrap="square" tIns="45700">
            <a:normAutofit/>
          </a:bodyPr>
          <a:lstStyle>
            <a:lvl1pPr lvl="0" algn="r">
              <a:spcBef>
                <a:spcPts val="600"/>
              </a:spcBef>
              <a:spcAft>
                <a:spcPts val="0"/>
              </a:spcAft>
              <a:buSzPts val="1520"/>
              <a:buNone/>
              <a:defRPr sz="2000">
                <a:solidFill>
                  <a:schemeClr val="dk2"/>
                </a:solidFill>
                <a:latin typeface="Bookman Old Style"/>
                <a:ea typeface="Bookman Old Style"/>
                <a:cs typeface="Bookman Old Style"/>
                <a:sym typeface="Bookman Old Style"/>
              </a:defRPr>
            </a:lvl1pPr>
            <a:lvl2pPr lvl="1" algn="ctr">
              <a:spcBef>
                <a:spcPts val="500"/>
              </a:spcBef>
              <a:spcAft>
                <a:spcPts val="0"/>
              </a:spcAft>
              <a:buSzPts val="1368"/>
              <a:buNone/>
              <a:defRPr/>
            </a:lvl2pPr>
            <a:lvl3pPr lvl="2" algn="ctr">
              <a:spcBef>
                <a:spcPts val="500"/>
              </a:spcBef>
              <a:spcAft>
                <a:spcPts val="0"/>
              </a:spcAft>
              <a:buSzPts val="1368"/>
              <a:buNone/>
              <a:defRPr/>
            </a:lvl3pPr>
            <a:lvl4pPr lvl="3" algn="ctr">
              <a:spcBef>
                <a:spcPts val="400"/>
              </a:spcBef>
              <a:spcAft>
                <a:spcPts val="0"/>
              </a:spcAft>
              <a:buSzPts val="1260"/>
              <a:buNone/>
              <a:defRPr/>
            </a:lvl4pPr>
            <a:lvl5pPr lvl="4" algn="ctr">
              <a:spcBef>
                <a:spcPts val="300"/>
              </a:spcBef>
              <a:spcAft>
                <a:spcPts val="0"/>
              </a:spcAft>
              <a:buSzPts val="1260"/>
              <a:buNone/>
              <a:defRPr/>
            </a:lvl5pPr>
            <a:lvl6pPr lvl="5" algn="ctr">
              <a:spcBef>
                <a:spcPts val="300"/>
              </a:spcBef>
              <a:spcAft>
                <a:spcPts val="0"/>
              </a:spcAft>
              <a:buSzPts val="1350"/>
              <a:buNone/>
              <a:defRPr/>
            </a:lvl6pPr>
            <a:lvl7pPr lvl="6" algn="ctr">
              <a:spcBef>
                <a:spcPts val="300"/>
              </a:spcBef>
              <a:spcAft>
                <a:spcPts val="0"/>
              </a:spcAft>
              <a:buSzPts val="1350"/>
              <a:buNone/>
              <a:defRPr/>
            </a:lvl7pPr>
            <a:lvl8pPr lvl="7" algn="ctr">
              <a:spcBef>
                <a:spcPts val="300"/>
              </a:spcBef>
              <a:spcAft>
                <a:spcPts val="0"/>
              </a:spcAft>
              <a:buSzPts val="1350"/>
              <a:buNone/>
              <a:defRPr/>
            </a:lvl8pPr>
            <a:lvl9pPr lvl="8" algn="ctr">
              <a:spcBef>
                <a:spcPts val="300"/>
              </a:spcBef>
              <a:spcAft>
                <a:spcPts val="0"/>
              </a:spcAft>
              <a:buSzPts val="1350"/>
              <a:buNone/>
              <a:defRPr/>
            </a:lvl9pPr>
          </a:lstStyle>
          <a:p/>
        </p:txBody>
      </p:sp>
      <p:sp>
        <p:nvSpPr>
          <p:cNvPr id="21" name="Google Shape;21;p50"/>
          <p:cNvSpPr txBox="1"/>
          <p:nvPr>
            <p:ph idx="10" type="dt"/>
          </p:nvPr>
        </p:nvSpPr>
        <p:spPr>
          <a:xfrm>
            <a:off x="6400800" y="6355080"/>
            <a:ext cx="22860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0"/>
          <p:cNvSpPr txBox="1"/>
          <p:nvPr>
            <p:ph idx="11" type="ftr"/>
          </p:nvPr>
        </p:nvSpPr>
        <p:spPr>
          <a:xfrm>
            <a:off x="2898648" y="6355080"/>
            <a:ext cx="347472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0"/>
          <p:cNvSpPr txBox="1"/>
          <p:nvPr>
            <p:ph idx="12" type="sldNum"/>
          </p:nvPr>
        </p:nvSpPr>
        <p:spPr>
          <a:xfrm>
            <a:off x="1216152" y="6355080"/>
            <a:ext cx="1219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24" name="Google Shape;24;p50"/>
          <p:cNvSpPr/>
          <p:nvPr/>
        </p:nvSpPr>
        <p:spPr>
          <a:xfrm>
            <a:off x="904875" y="3648075"/>
            <a:ext cx="73152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Palatino Linotype"/>
              <a:ea typeface="Palatino Linotype"/>
              <a:cs typeface="Palatino Linotype"/>
              <a:sym typeface="Palatino Linotype"/>
            </a:endParaRPr>
          </a:p>
        </p:txBody>
      </p:sp>
      <p:sp>
        <p:nvSpPr>
          <p:cNvPr id="25" name="Google Shape;25;p50"/>
          <p:cNvSpPr/>
          <p:nvPr/>
        </p:nvSpPr>
        <p:spPr>
          <a:xfrm>
            <a:off x="914400" y="5048250"/>
            <a:ext cx="7315200" cy="685800"/>
          </a:xfrm>
          <a:prstGeom prst="rect">
            <a:avLst/>
          </a:pr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Palatino Linotype"/>
              <a:ea typeface="Palatino Linotype"/>
              <a:cs typeface="Palatino Linotype"/>
              <a:sym typeface="Palatino Linotype"/>
            </a:endParaRPr>
          </a:p>
        </p:txBody>
      </p:sp>
      <p:sp>
        <p:nvSpPr>
          <p:cNvPr id="26" name="Google Shape;26;p50"/>
          <p:cNvSpPr/>
          <p:nvPr/>
        </p:nvSpPr>
        <p:spPr>
          <a:xfrm>
            <a:off x="904875" y="3648075"/>
            <a:ext cx="2286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Palatino Linotype"/>
              <a:ea typeface="Palatino Linotype"/>
              <a:cs typeface="Palatino Linotype"/>
              <a:sym typeface="Palatino Linotype"/>
            </a:endParaRPr>
          </a:p>
        </p:txBody>
      </p:sp>
      <p:sp>
        <p:nvSpPr>
          <p:cNvPr id="27" name="Google Shape;27;p50"/>
          <p:cNvSpPr/>
          <p:nvPr/>
        </p:nvSpPr>
        <p:spPr>
          <a:xfrm>
            <a:off x="914400" y="5048250"/>
            <a:ext cx="228600" cy="685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6" name="Shape 86"/>
        <p:cNvGrpSpPr/>
        <p:nvPr/>
      </p:nvGrpSpPr>
      <p:grpSpPr>
        <a:xfrm>
          <a:off x="0" y="0"/>
          <a:ext cx="0" cy="0"/>
          <a:chOff x="0" y="0"/>
          <a:chExt cx="0" cy="0"/>
        </a:xfrm>
      </p:grpSpPr>
      <p:sp>
        <p:nvSpPr>
          <p:cNvPr id="87" name="Google Shape;87;p59"/>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9"/>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9"/>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cxnSp>
        <p:nvCxnSpPr>
          <p:cNvPr id="90" name="Google Shape;90;p59"/>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91" name="Google Shape;91;p59"/>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Palatino Linotype"/>
              <a:ea typeface="Palatino Linotype"/>
              <a:cs typeface="Palatino Linotype"/>
              <a:sym typeface="Palatino Linotyp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92" name="Shape 92"/>
        <p:cNvGrpSpPr/>
        <p:nvPr/>
      </p:nvGrpSpPr>
      <p:grpSpPr>
        <a:xfrm>
          <a:off x="0" y="0"/>
          <a:ext cx="0" cy="0"/>
          <a:chOff x="0" y="0"/>
          <a:chExt cx="0" cy="0"/>
        </a:xfrm>
      </p:grpSpPr>
      <p:sp>
        <p:nvSpPr>
          <p:cNvPr id="93" name="Google Shape;93;p60"/>
          <p:cNvSpPr txBox="1"/>
          <p:nvPr>
            <p:ph type="title"/>
          </p:nvPr>
        </p:nvSpPr>
        <p:spPr>
          <a:xfrm>
            <a:off x="6324600" y="304800"/>
            <a:ext cx="2514600" cy="838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2000"/>
              <a:buFont typeface="Gill Sans"/>
              <a:buNone/>
              <a:defRPr b="1" sz="2000">
                <a:solidFill>
                  <a:schemeClr val="dk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60"/>
          <p:cNvSpPr txBox="1"/>
          <p:nvPr>
            <p:ph idx="1" type="body"/>
          </p:nvPr>
        </p:nvSpPr>
        <p:spPr>
          <a:xfrm>
            <a:off x="6324600" y="1219200"/>
            <a:ext cx="2514600" cy="4843463"/>
          </a:xfrm>
          <a:prstGeom prst="rect">
            <a:avLst/>
          </a:prstGeom>
          <a:noFill/>
          <a:ln>
            <a:noFill/>
          </a:ln>
        </p:spPr>
        <p:txBody>
          <a:bodyPr anchorCtr="0" anchor="t" bIns="45700" lIns="91425" spcFirstLastPara="1" rIns="91425" wrap="square" tIns="45700">
            <a:normAutofit/>
          </a:bodyPr>
          <a:lstStyle>
            <a:lvl1pPr indent="-228600" lvl="0" marL="457200" algn="l">
              <a:lnSpc>
                <a:spcPct val="137500"/>
              </a:lnSpc>
              <a:spcBef>
                <a:spcPts val="600"/>
              </a:spcBef>
              <a:spcAft>
                <a:spcPts val="0"/>
              </a:spcAft>
              <a:buSzPts val="1216"/>
              <a:buNone/>
              <a:defRPr sz="1600">
                <a:solidFill>
                  <a:schemeClr val="dk2"/>
                </a:solidFill>
              </a:defRPr>
            </a:lvl1pPr>
            <a:lvl2pPr indent="-228600" lvl="1" marL="914400" algn="l">
              <a:spcBef>
                <a:spcPts val="1000"/>
              </a:spcBef>
              <a:spcAft>
                <a:spcPts val="0"/>
              </a:spcAft>
              <a:buSzPts val="912"/>
              <a:buNone/>
              <a:defRPr sz="1200"/>
            </a:lvl2pPr>
            <a:lvl3pPr indent="-228600" lvl="2" marL="1371600" algn="l">
              <a:spcBef>
                <a:spcPts val="500"/>
              </a:spcBef>
              <a:spcAft>
                <a:spcPts val="0"/>
              </a:spcAft>
              <a:buSzPts val="760"/>
              <a:buNone/>
              <a:defRPr sz="1000"/>
            </a:lvl3pPr>
            <a:lvl4pPr indent="-228600" lvl="3" marL="1828800" algn="l">
              <a:spcBef>
                <a:spcPts val="400"/>
              </a:spcBef>
              <a:spcAft>
                <a:spcPts val="0"/>
              </a:spcAft>
              <a:buSzPts val="630"/>
              <a:buNone/>
              <a:defRPr sz="900"/>
            </a:lvl4pPr>
            <a:lvl5pPr indent="-228600" lvl="4" marL="2286000" algn="l">
              <a:spcBef>
                <a:spcPts val="300"/>
              </a:spcBef>
              <a:spcAft>
                <a:spcPts val="0"/>
              </a:spcAft>
              <a:buSzPts val="630"/>
              <a:buNone/>
              <a:defRPr sz="9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95" name="Google Shape;95;p60"/>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60"/>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60"/>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cxnSp>
        <p:nvCxnSpPr>
          <p:cNvPr id="98" name="Google Shape;98;p60"/>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99" name="Google Shape;99;p60"/>
          <p:cNvCxnSpPr/>
          <p:nvPr/>
        </p:nvCxnSpPr>
        <p:spPr>
          <a:xfrm rot="5400000">
            <a:off x="3160645" y="3324225"/>
            <a:ext cx="6035040" cy="0"/>
          </a:xfrm>
          <a:prstGeom prst="straightConnector1">
            <a:avLst/>
          </a:prstGeom>
          <a:noFill/>
          <a:ln cap="flat" cmpd="sng" w="9525">
            <a:solidFill>
              <a:schemeClr val="accent2"/>
            </a:solidFill>
            <a:prstDash val="dash"/>
            <a:round/>
            <a:headEnd len="sm" w="sm" type="none"/>
            <a:tailEnd len="sm" w="sm" type="none"/>
          </a:ln>
        </p:spPr>
      </p:cxnSp>
      <p:sp>
        <p:nvSpPr>
          <p:cNvPr id="100" name="Google Shape;100;p60"/>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Palatino Linotype"/>
              <a:ea typeface="Palatino Linotype"/>
              <a:cs typeface="Palatino Linotype"/>
              <a:sym typeface="Palatino Linotype"/>
            </a:endParaRPr>
          </a:p>
        </p:txBody>
      </p:sp>
      <p:sp>
        <p:nvSpPr>
          <p:cNvPr id="101" name="Google Shape;101;p60"/>
          <p:cNvSpPr txBox="1"/>
          <p:nvPr>
            <p:ph idx="2" type="body"/>
          </p:nvPr>
        </p:nvSpPr>
        <p:spPr>
          <a:xfrm>
            <a:off x="304800" y="304800"/>
            <a:ext cx="5715000" cy="57150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bg>
      <p:bgPr>
        <a:solidFill>
          <a:schemeClr val="dk2"/>
        </a:solidFill>
      </p:bgPr>
    </p:bg>
    <p:spTree>
      <p:nvGrpSpPr>
        <p:cNvPr id="102" name="Shape 102"/>
        <p:cNvGrpSpPr/>
        <p:nvPr/>
      </p:nvGrpSpPr>
      <p:grpSpPr>
        <a:xfrm>
          <a:off x="0" y="0"/>
          <a:ext cx="0" cy="0"/>
          <a:chOff x="0" y="0"/>
          <a:chExt cx="0" cy="0"/>
        </a:xfrm>
      </p:grpSpPr>
      <p:sp>
        <p:nvSpPr>
          <p:cNvPr id="103" name="Google Shape;103;p61"/>
          <p:cNvSpPr txBox="1"/>
          <p:nvPr>
            <p:ph type="title"/>
          </p:nvPr>
        </p:nvSpPr>
        <p:spPr>
          <a:xfrm>
            <a:off x="457200" y="500856"/>
            <a:ext cx="8229600" cy="674688"/>
          </a:xfrm>
          <a:prstGeom prst="rect">
            <a:avLst/>
          </a:prstGeom>
          <a:noFill/>
          <a:ln cap="flat" cmpd="sng" w="9525">
            <a:solidFill>
              <a:schemeClr val="accent1"/>
            </a:solidFill>
            <a:prstDash val="solid"/>
            <a:round/>
            <a:headEnd len="sm" w="sm" type="none"/>
            <a:tailEnd len="sm" w="sm" type="none"/>
          </a:ln>
        </p:spPr>
        <p:txBody>
          <a:bodyPr anchorCtr="0" anchor="ctr" bIns="45700" lIns="274300" spcFirstLastPara="1" rIns="91425" wrap="square" tIns="45700">
            <a:normAutofit/>
          </a:bodyPr>
          <a:lstStyle>
            <a:lvl1pPr lvl="0" algn="r">
              <a:spcBef>
                <a:spcPts val="0"/>
              </a:spcBef>
              <a:spcAft>
                <a:spcPts val="0"/>
              </a:spcAft>
              <a:buClr>
                <a:schemeClr val="lt1"/>
              </a:buClr>
              <a:buSzPts val="2000"/>
              <a:buFont typeface="Bookman Old Style"/>
              <a:buNone/>
              <a:defRPr b="0"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61"/>
          <p:cNvSpPr/>
          <p:nvPr>
            <p:ph idx="2" type="pic"/>
          </p:nvPr>
        </p:nvSpPr>
        <p:spPr>
          <a:xfrm>
            <a:off x="457200" y="1905000"/>
            <a:ext cx="8229600" cy="4270248"/>
          </a:xfrm>
          <a:prstGeom prst="rect">
            <a:avLst/>
          </a:prstGeom>
          <a:solidFill>
            <a:srgbClr val="BABABA"/>
          </a:solidFill>
          <a:ln>
            <a:noFill/>
          </a:ln>
        </p:spPr>
      </p:sp>
      <p:sp>
        <p:nvSpPr>
          <p:cNvPr id="105" name="Google Shape;105;p61"/>
          <p:cNvSpPr txBox="1"/>
          <p:nvPr>
            <p:ph idx="1" type="body"/>
          </p:nvPr>
        </p:nvSpPr>
        <p:spPr>
          <a:xfrm>
            <a:off x="457200" y="1219200"/>
            <a:ext cx="8229600" cy="533400"/>
          </a:xfrm>
          <a:prstGeom prst="rect">
            <a:avLst/>
          </a:prstGeom>
          <a:noFill/>
          <a:ln>
            <a:noFill/>
          </a:ln>
        </p:spPr>
        <p:txBody>
          <a:bodyPr anchorCtr="0" anchor="ctr" bIns="45700" lIns="91425" spcFirstLastPara="1" rIns="91425" wrap="square" tIns="45700">
            <a:normAutofit/>
          </a:bodyPr>
          <a:lstStyle>
            <a:lvl1pPr indent="-228600" lvl="0" marL="457200" algn="l">
              <a:spcBef>
                <a:spcPts val="600"/>
              </a:spcBef>
              <a:spcAft>
                <a:spcPts val="0"/>
              </a:spcAft>
              <a:buSzPts val="1064"/>
              <a:buFont typeface="Gill Sans"/>
              <a:buNone/>
              <a:defRPr sz="1400"/>
            </a:lvl1pPr>
            <a:lvl2pPr indent="-286512" lvl="1" marL="914400" algn="l">
              <a:spcBef>
                <a:spcPts val="500"/>
              </a:spcBef>
              <a:spcAft>
                <a:spcPts val="0"/>
              </a:spcAft>
              <a:buSzPts val="912"/>
              <a:buChar char="🞂"/>
              <a:defRPr sz="1200"/>
            </a:lvl2pPr>
            <a:lvl3pPr indent="-276860" lvl="2" marL="1371600" algn="l">
              <a:spcBef>
                <a:spcPts val="500"/>
              </a:spcBef>
              <a:spcAft>
                <a:spcPts val="0"/>
              </a:spcAft>
              <a:buSzPts val="760"/>
              <a:buChar char="🞂"/>
              <a:defRPr sz="1000"/>
            </a:lvl3pPr>
            <a:lvl4pPr indent="-268605" lvl="3" marL="1828800" algn="l">
              <a:spcBef>
                <a:spcPts val="400"/>
              </a:spcBef>
              <a:spcAft>
                <a:spcPts val="0"/>
              </a:spcAft>
              <a:buSzPts val="630"/>
              <a:buChar char="◻"/>
              <a:defRPr sz="900"/>
            </a:lvl4pPr>
            <a:lvl5pPr indent="-268604" lvl="4" marL="2286000" algn="l">
              <a:spcBef>
                <a:spcPts val="300"/>
              </a:spcBef>
              <a:spcAft>
                <a:spcPts val="0"/>
              </a:spcAft>
              <a:buSzPts val="630"/>
              <a:buChar char="◻"/>
              <a:defRPr sz="9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06" name="Google Shape;106;p61"/>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61"/>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61"/>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cxnSp>
        <p:nvCxnSpPr>
          <p:cNvPr id="109" name="Google Shape;109;p61"/>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110" name="Google Shape;110;p61"/>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Palatino Linotype"/>
              <a:ea typeface="Palatino Linotype"/>
              <a:cs typeface="Palatino Linotype"/>
              <a:sym typeface="Palatino Linotype"/>
            </a:endParaRPr>
          </a:p>
        </p:txBody>
      </p:sp>
      <p:sp>
        <p:nvSpPr>
          <p:cNvPr id="111" name="Google Shape;111;p61"/>
          <p:cNvSpPr/>
          <p:nvPr/>
        </p:nvSpPr>
        <p:spPr>
          <a:xfrm>
            <a:off x="457200" y="500856"/>
            <a:ext cx="18288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Palatino Linotype"/>
              <a:ea typeface="Palatino Linotype"/>
              <a:cs typeface="Palatino Linotype"/>
              <a:sym typeface="Palatino Linotyp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6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62"/>
          <p:cNvSpPr txBox="1"/>
          <p:nvPr>
            <p:ph idx="1" type="body"/>
          </p:nvPr>
        </p:nvSpPr>
        <p:spPr>
          <a:xfrm rot="5400000">
            <a:off x="2116836" y="-440436"/>
            <a:ext cx="4910328" cy="82296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15" name="Google Shape;115;p62"/>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62"/>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62"/>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18" name="Shape 118"/>
        <p:cNvGrpSpPr/>
        <p:nvPr/>
      </p:nvGrpSpPr>
      <p:grpSpPr>
        <a:xfrm>
          <a:off x="0" y="0"/>
          <a:ext cx="0" cy="0"/>
          <a:chOff x="0" y="0"/>
          <a:chExt cx="0" cy="0"/>
        </a:xfrm>
      </p:grpSpPr>
      <p:sp>
        <p:nvSpPr>
          <p:cNvPr id="119" name="Google Shape;119;p63"/>
          <p:cNvSpPr txBox="1"/>
          <p:nvPr>
            <p:ph type="title"/>
          </p:nvPr>
        </p:nvSpPr>
        <p:spPr>
          <a:xfrm rot="5400000">
            <a:off x="4732338" y="2171701"/>
            <a:ext cx="5851525" cy="205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21" name="Google Shape;121;p63"/>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63"/>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63"/>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cxnSp>
        <p:nvCxnSpPr>
          <p:cNvPr id="124" name="Google Shape;124;p63"/>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sp>
        <p:nvSpPr>
          <p:cNvPr id="125" name="Google Shape;125;p63"/>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Palatino Linotype"/>
              <a:ea typeface="Palatino Linotype"/>
              <a:cs typeface="Palatino Linotype"/>
              <a:sym typeface="Palatino Linotype"/>
            </a:endParaRPr>
          </a:p>
        </p:txBody>
      </p:sp>
      <p:cxnSp>
        <p:nvCxnSpPr>
          <p:cNvPr id="126" name="Google Shape;126;p63"/>
          <p:cNvCxnSpPr/>
          <p:nvPr/>
        </p:nvCxnSpPr>
        <p:spPr>
          <a:xfrm rot="5400000">
            <a:off x="3629607" y="3201952"/>
            <a:ext cx="5852160" cy="0"/>
          </a:xfrm>
          <a:prstGeom prst="straightConnector1">
            <a:avLst/>
          </a:prstGeom>
          <a:noFill/>
          <a:ln cap="flat" cmpd="sng" w="9525">
            <a:solidFill>
              <a:schemeClr val="accent2"/>
            </a:solidFill>
            <a:prstDash val="dash"/>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27" name="Shape 127"/>
        <p:cNvGrpSpPr/>
        <p:nvPr/>
      </p:nvGrpSpPr>
      <p:grpSpPr>
        <a:xfrm>
          <a:off x="0" y="0"/>
          <a:ext cx="0" cy="0"/>
          <a:chOff x="0" y="0"/>
          <a:chExt cx="0" cy="0"/>
        </a:xfrm>
      </p:grpSpPr>
      <p:sp>
        <p:nvSpPr>
          <p:cNvPr id="128" name="Google Shape;128;p64"/>
          <p:cNvSpPr txBox="1"/>
          <p:nvPr>
            <p:ph type="title"/>
          </p:nvPr>
        </p:nvSpPr>
        <p:spPr>
          <a:xfrm>
            <a:off x="457200" y="457200"/>
            <a:ext cx="8229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6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30" name="Google Shape;130;p6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131" name="Google Shape;131;p64"/>
          <p:cNvSpPr txBox="1"/>
          <p:nvPr>
            <p:ph idx="11" type="ftr"/>
          </p:nvPr>
        </p:nvSpPr>
        <p:spPr>
          <a:xfrm>
            <a:off x="0" y="6642100"/>
            <a:ext cx="6048375" cy="2159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64"/>
          <p:cNvSpPr txBox="1"/>
          <p:nvPr>
            <p:ph idx="12" type="sldNum"/>
          </p:nvPr>
        </p:nvSpPr>
        <p:spPr>
          <a:xfrm>
            <a:off x="6588125" y="6237288"/>
            <a:ext cx="2133600" cy="45720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2"/>
                </a:solidFill>
                <a:latin typeface="Palatino Linotype"/>
                <a:ea typeface="Palatino Linotype"/>
                <a:cs typeface="Palatino Linotype"/>
                <a:sym typeface="Palatino Linotype"/>
              </a:defRPr>
            </a:lvl1pPr>
            <a:lvl2pPr indent="0" lvl="1" marL="0" algn="l">
              <a:spcBef>
                <a:spcPts val="0"/>
              </a:spcBef>
              <a:spcAft>
                <a:spcPts val="0"/>
              </a:spcAft>
              <a:buNone/>
              <a:defRPr sz="1400">
                <a:solidFill>
                  <a:schemeClr val="dk2"/>
                </a:solidFill>
                <a:latin typeface="Palatino Linotype"/>
                <a:ea typeface="Palatino Linotype"/>
                <a:cs typeface="Palatino Linotype"/>
                <a:sym typeface="Palatino Linotype"/>
              </a:defRPr>
            </a:lvl2pPr>
            <a:lvl3pPr indent="0" lvl="2" marL="0" algn="l">
              <a:spcBef>
                <a:spcPts val="0"/>
              </a:spcBef>
              <a:spcAft>
                <a:spcPts val="0"/>
              </a:spcAft>
              <a:buNone/>
              <a:defRPr sz="1400">
                <a:solidFill>
                  <a:schemeClr val="dk2"/>
                </a:solidFill>
                <a:latin typeface="Palatino Linotype"/>
                <a:ea typeface="Palatino Linotype"/>
                <a:cs typeface="Palatino Linotype"/>
                <a:sym typeface="Palatino Linotype"/>
              </a:defRPr>
            </a:lvl3pPr>
            <a:lvl4pPr indent="0" lvl="3" marL="0" algn="l">
              <a:spcBef>
                <a:spcPts val="0"/>
              </a:spcBef>
              <a:spcAft>
                <a:spcPts val="0"/>
              </a:spcAft>
              <a:buNone/>
              <a:defRPr sz="1400">
                <a:solidFill>
                  <a:schemeClr val="dk2"/>
                </a:solidFill>
                <a:latin typeface="Palatino Linotype"/>
                <a:ea typeface="Palatino Linotype"/>
                <a:cs typeface="Palatino Linotype"/>
                <a:sym typeface="Palatino Linotype"/>
              </a:defRPr>
            </a:lvl4pPr>
            <a:lvl5pPr indent="0" lvl="4" marL="0" algn="l">
              <a:spcBef>
                <a:spcPts val="0"/>
              </a:spcBef>
              <a:spcAft>
                <a:spcPts val="0"/>
              </a:spcAft>
              <a:buNone/>
              <a:defRPr sz="1400">
                <a:solidFill>
                  <a:schemeClr val="dk2"/>
                </a:solidFill>
                <a:latin typeface="Palatino Linotype"/>
                <a:ea typeface="Palatino Linotype"/>
                <a:cs typeface="Palatino Linotype"/>
                <a:sym typeface="Palatino Linotype"/>
              </a:defRPr>
            </a:lvl5pPr>
            <a:lvl6pPr indent="0" lvl="5" marL="0" algn="l">
              <a:spcBef>
                <a:spcPts val="0"/>
              </a:spcBef>
              <a:spcAft>
                <a:spcPts val="0"/>
              </a:spcAft>
              <a:buNone/>
              <a:defRPr sz="1400">
                <a:solidFill>
                  <a:schemeClr val="dk2"/>
                </a:solidFill>
                <a:latin typeface="Palatino Linotype"/>
                <a:ea typeface="Palatino Linotype"/>
                <a:cs typeface="Palatino Linotype"/>
                <a:sym typeface="Palatino Linotype"/>
              </a:defRPr>
            </a:lvl6pPr>
            <a:lvl7pPr indent="0" lvl="6" marL="0" algn="l">
              <a:spcBef>
                <a:spcPts val="0"/>
              </a:spcBef>
              <a:spcAft>
                <a:spcPts val="0"/>
              </a:spcAft>
              <a:buNone/>
              <a:defRPr sz="1400">
                <a:solidFill>
                  <a:schemeClr val="dk2"/>
                </a:solidFill>
                <a:latin typeface="Palatino Linotype"/>
                <a:ea typeface="Palatino Linotype"/>
                <a:cs typeface="Palatino Linotype"/>
                <a:sym typeface="Palatino Linotype"/>
              </a:defRPr>
            </a:lvl7pPr>
            <a:lvl8pPr indent="0" lvl="7" marL="0" algn="l">
              <a:spcBef>
                <a:spcPts val="0"/>
              </a:spcBef>
              <a:spcAft>
                <a:spcPts val="0"/>
              </a:spcAft>
              <a:buNone/>
              <a:defRPr sz="1400">
                <a:solidFill>
                  <a:schemeClr val="dk2"/>
                </a:solidFill>
                <a:latin typeface="Palatino Linotype"/>
                <a:ea typeface="Palatino Linotype"/>
                <a:cs typeface="Palatino Linotype"/>
                <a:sym typeface="Palatino Linotype"/>
              </a:defRPr>
            </a:lvl8pPr>
            <a:lvl9pPr indent="0" lvl="8" marL="0" algn="l">
              <a:spcBef>
                <a:spcPts val="0"/>
              </a:spcBef>
              <a:spcAft>
                <a:spcPts val="0"/>
              </a:spcAft>
              <a:buNone/>
              <a:defRPr sz="1400">
                <a:solidFill>
                  <a:schemeClr val="dk2"/>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33" name="Shape 1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51"/>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1"/>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1"/>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33" name="Google Shape;33;p51"/>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4" name="Shape 34"/>
        <p:cNvGrpSpPr/>
        <p:nvPr/>
      </p:nvGrpSpPr>
      <p:grpSpPr>
        <a:xfrm>
          <a:off x="0" y="0"/>
          <a:ext cx="0" cy="0"/>
          <a:chOff x="0" y="0"/>
          <a:chExt cx="0" cy="0"/>
        </a:xfrm>
      </p:grpSpPr>
      <p:sp>
        <p:nvSpPr>
          <p:cNvPr id="35" name="Google Shape;35;p52"/>
          <p:cNvSpPr txBox="1"/>
          <p:nvPr>
            <p:ph type="title"/>
          </p:nvPr>
        </p:nvSpPr>
        <p:spPr>
          <a:xfrm>
            <a:off x="457200" y="457200"/>
            <a:ext cx="8229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37" name="Google Shape;37;p52"/>
          <p:cNvSpPr txBox="1"/>
          <p:nvPr>
            <p:ph idx="2" type="body"/>
          </p:nvPr>
        </p:nvSpPr>
        <p:spPr>
          <a:xfrm>
            <a:off x="4648200" y="1981200"/>
            <a:ext cx="4038600" cy="18669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38" name="Google Shape;38;p52"/>
          <p:cNvSpPr txBox="1"/>
          <p:nvPr>
            <p:ph idx="3" type="body"/>
          </p:nvPr>
        </p:nvSpPr>
        <p:spPr>
          <a:xfrm>
            <a:off x="4648200" y="4000500"/>
            <a:ext cx="4038600" cy="18669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39" name="Google Shape;39;p52"/>
          <p:cNvSpPr txBox="1"/>
          <p:nvPr>
            <p:ph idx="11" type="ftr"/>
          </p:nvPr>
        </p:nvSpPr>
        <p:spPr>
          <a:xfrm>
            <a:off x="0" y="6642100"/>
            <a:ext cx="6048375" cy="2159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2"/>
          <p:cNvSpPr txBox="1"/>
          <p:nvPr>
            <p:ph idx="12" type="sldNum"/>
          </p:nvPr>
        </p:nvSpPr>
        <p:spPr>
          <a:xfrm>
            <a:off x="6588125" y="6237288"/>
            <a:ext cx="2133600" cy="45720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2"/>
                </a:solidFill>
                <a:latin typeface="Palatino Linotype"/>
                <a:ea typeface="Palatino Linotype"/>
                <a:cs typeface="Palatino Linotype"/>
                <a:sym typeface="Palatino Linotype"/>
              </a:defRPr>
            </a:lvl1pPr>
            <a:lvl2pPr indent="0" lvl="1" marL="0" algn="l">
              <a:spcBef>
                <a:spcPts val="0"/>
              </a:spcBef>
              <a:spcAft>
                <a:spcPts val="0"/>
              </a:spcAft>
              <a:buNone/>
              <a:defRPr sz="1400">
                <a:solidFill>
                  <a:schemeClr val="dk2"/>
                </a:solidFill>
                <a:latin typeface="Palatino Linotype"/>
                <a:ea typeface="Palatino Linotype"/>
                <a:cs typeface="Palatino Linotype"/>
                <a:sym typeface="Palatino Linotype"/>
              </a:defRPr>
            </a:lvl2pPr>
            <a:lvl3pPr indent="0" lvl="2" marL="0" algn="l">
              <a:spcBef>
                <a:spcPts val="0"/>
              </a:spcBef>
              <a:spcAft>
                <a:spcPts val="0"/>
              </a:spcAft>
              <a:buNone/>
              <a:defRPr sz="1400">
                <a:solidFill>
                  <a:schemeClr val="dk2"/>
                </a:solidFill>
                <a:latin typeface="Palatino Linotype"/>
                <a:ea typeface="Palatino Linotype"/>
                <a:cs typeface="Palatino Linotype"/>
                <a:sym typeface="Palatino Linotype"/>
              </a:defRPr>
            </a:lvl3pPr>
            <a:lvl4pPr indent="0" lvl="3" marL="0" algn="l">
              <a:spcBef>
                <a:spcPts val="0"/>
              </a:spcBef>
              <a:spcAft>
                <a:spcPts val="0"/>
              </a:spcAft>
              <a:buNone/>
              <a:defRPr sz="1400">
                <a:solidFill>
                  <a:schemeClr val="dk2"/>
                </a:solidFill>
                <a:latin typeface="Palatino Linotype"/>
                <a:ea typeface="Palatino Linotype"/>
                <a:cs typeface="Palatino Linotype"/>
                <a:sym typeface="Palatino Linotype"/>
              </a:defRPr>
            </a:lvl4pPr>
            <a:lvl5pPr indent="0" lvl="4" marL="0" algn="l">
              <a:spcBef>
                <a:spcPts val="0"/>
              </a:spcBef>
              <a:spcAft>
                <a:spcPts val="0"/>
              </a:spcAft>
              <a:buNone/>
              <a:defRPr sz="1400">
                <a:solidFill>
                  <a:schemeClr val="dk2"/>
                </a:solidFill>
                <a:latin typeface="Palatino Linotype"/>
                <a:ea typeface="Palatino Linotype"/>
                <a:cs typeface="Palatino Linotype"/>
                <a:sym typeface="Palatino Linotype"/>
              </a:defRPr>
            </a:lvl5pPr>
            <a:lvl6pPr indent="0" lvl="5" marL="0" algn="l">
              <a:spcBef>
                <a:spcPts val="0"/>
              </a:spcBef>
              <a:spcAft>
                <a:spcPts val="0"/>
              </a:spcAft>
              <a:buNone/>
              <a:defRPr sz="1400">
                <a:solidFill>
                  <a:schemeClr val="dk2"/>
                </a:solidFill>
                <a:latin typeface="Palatino Linotype"/>
                <a:ea typeface="Palatino Linotype"/>
                <a:cs typeface="Palatino Linotype"/>
                <a:sym typeface="Palatino Linotype"/>
              </a:defRPr>
            </a:lvl6pPr>
            <a:lvl7pPr indent="0" lvl="6" marL="0" algn="l">
              <a:spcBef>
                <a:spcPts val="0"/>
              </a:spcBef>
              <a:spcAft>
                <a:spcPts val="0"/>
              </a:spcAft>
              <a:buNone/>
              <a:defRPr sz="1400">
                <a:solidFill>
                  <a:schemeClr val="dk2"/>
                </a:solidFill>
                <a:latin typeface="Palatino Linotype"/>
                <a:ea typeface="Palatino Linotype"/>
                <a:cs typeface="Palatino Linotype"/>
                <a:sym typeface="Palatino Linotype"/>
              </a:defRPr>
            </a:lvl7pPr>
            <a:lvl8pPr indent="0" lvl="7" marL="0" algn="l">
              <a:spcBef>
                <a:spcPts val="0"/>
              </a:spcBef>
              <a:spcAft>
                <a:spcPts val="0"/>
              </a:spcAft>
              <a:buNone/>
              <a:defRPr sz="1400">
                <a:solidFill>
                  <a:schemeClr val="dk2"/>
                </a:solidFill>
                <a:latin typeface="Palatino Linotype"/>
                <a:ea typeface="Palatino Linotype"/>
                <a:cs typeface="Palatino Linotype"/>
                <a:sym typeface="Palatino Linotype"/>
              </a:defRPr>
            </a:lvl8pPr>
            <a:lvl9pPr indent="0" lvl="8" marL="0" algn="l">
              <a:spcBef>
                <a:spcPts val="0"/>
              </a:spcBef>
              <a:spcAft>
                <a:spcPts val="0"/>
              </a:spcAft>
              <a:buNone/>
              <a:defRPr sz="1400">
                <a:solidFill>
                  <a:schemeClr val="dk2"/>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41" name="Shape 41"/>
        <p:cNvGrpSpPr/>
        <p:nvPr/>
      </p:nvGrpSpPr>
      <p:grpSpPr>
        <a:xfrm>
          <a:off x="0" y="0"/>
          <a:ext cx="0" cy="0"/>
          <a:chOff x="0" y="0"/>
          <a:chExt cx="0" cy="0"/>
        </a:xfrm>
      </p:grpSpPr>
      <p:sp>
        <p:nvSpPr>
          <p:cNvPr id="42" name="Google Shape;42;p53"/>
          <p:cNvSpPr txBox="1"/>
          <p:nvPr>
            <p:ph type="title"/>
          </p:nvPr>
        </p:nvSpPr>
        <p:spPr>
          <a:xfrm>
            <a:off x="457200" y="457200"/>
            <a:ext cx="8229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3"/>
          <p:cNvSpPr txBox="1"/>
          <p:nvPr>
            <p:ph idx="1" type="body"/>
          </p:nvPr>
        </p:nvSpPr>
        <p:spPr>
          <a:xfrm>
            <a:off x="457200" y="1981200"/>
            <a:ext cx="4038600" cy="18669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44" name="Google Shape;44;p53"/>
          <p:cNvSpPr txBox="1"/>
          <p:nvPr>
            <p:ph idx="2" type="body"/>
          </p:nvPr>
        </p:nvSpPr>
        <p:spPr>
          <a:xfrm>
            <a:off x="4648200" y="1981200"/>
            <a:ext cx="4038600" cy="18669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45" name="Google Shape;45;p53"/>
          <p:cNvSpPr txBox="1"/>
          <p:nvPr>
            <p:ph idx="3" type="body"/>
          </p:nvPr>
        </p:nvSpPr>
        <p:spPr>
          <a:xfrm>
            <a:off x="457200" y="4000500"/>
            <a:ext cx="4038600" cy="18669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46" name="Google Shape;46;p53"/>
          <p:cNvSpPr txBox="1"/>
          <p:nvPr>
            <p:ph idx="4" type="body"/>
          </p:nvPr>
        </p:nvSpPr>
        <p:spPr>
          <a:xfrm>
            <a:off x="4648200" y="4000500"/>
            <a:ext cx="4038600" cy="18669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47" name="Google Shape;47;p53"/>
          <p:cNvSpPr txBox="1"/>
          <p:nvPr>
            <p:ph idx="11" type="ftr"/>
          </p:nvPr>
        </p:nvSpPr>
        <p:spPr>
          <a:xfrm>
            <a:off x="0" y="6642100"/>
            <a:ext cx="6048375" cy="2159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3"/>
          <p:cNvSpPr txBox="1"/>
          <p:nvPr>
            <p:ph idx="12" type="sldNum"/>
          </p:nvPr>
        </p:nvSpPr>
        <p:spPr>
          <a:xfrm>
            <a:off x="6588125" y="6237288"/>
            <a:ext cx="2133600" cy="45720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2"/>
                </a:solidFill>
                <a:latin typeface="Palatino Linotype"/>
                <a:ea typeface="Palatino Linotype"/>
                <a:cs typeface="Palatino Linotype"/>
                <a:sym typeface="Palatino Linotype"/>
              </a:defRPr>
            </a:lvl1pPr>
            <a:lvl2pPr indent="0" lvl="1" marL="0" algn="l">
              <a:spcBef>
                <a:spcPts val="0"/>
              </a:spcBef>
              <a:spcAft>
                <a:spcPts val="0"/>
              </a:spcAft>
              <a:buNone/>
              <a:defRPr sz="1400">
                <a:solidFill>
                  <a:schemeClr val="dk2"/>
                </a:solidFill>
                <a:latin typeface="Palatino Linotype"/>
                <a:ea typeface="Palatino Linotype"/>
                <a:cs typeface="Palatino Linotype"/>
                <a:sym typeface="Palatino Linotype"/>
              </a:defRPr>
            </a:lvl2pPr>
            <a:lvl3pPr indent="0" lvl="2" marL="0" algn="l">
              <a:spcBef>
                <a:spcPts val="0"/>
              </a:spcBef>
              <a:spcAft>
                <a:spcPts val="0"/>
              </a:spcAft>
              <a:buNone/>
              <a:defRPr sz="1400">
                <a:solidFill>
                  <a:schemeClr val="dk2"/>
                </a:solidFill>
                <a:latin typeface="Palatino Linotype"/>
                <a:ea typeface="Palatino Linotype"/>
                <a:cs typeface="Palatino Linotype"/>
                <a:sym typeface="Palatino Linotype"/>
              </a:defRPr>
            </a:lvl3pPr>
            <a:lvl4pPr indent="0" lvl="3" marL="0" algn="l">
              <a:spcBef>
                <a:spcPts val="0"/>
              </a:spcBef>
              <a:spcAft>
                <a:spcPts val="0"/>
              </a:spcAft>
              <a:buNone/>
              <a:defRPr sz="1400">
                <a:solidFill>
                  <a:schemeClr val="dk2"/>
                </a:solidFill>
                <a:latin typeface="Palatino Linotype"/>
                <a:ea typeface="Palatino Linotype"/>
                <a:cs typeface="Palatino Linotype"/>
                <a:sym typeface="Palatino Linotype"/>
              </a:defRPr>
            </a:lvl4pPr>
            <a:lvl5pPr indent="0" lvl="4" marL="0" algn="l">
              <a:spcBef>
                <a:spcPts val="0"/>
              </a:spcBef>
              <a:spcAft>
                <a:spcPts val="0"/>
              </a:spcAft>
              <a:buNone/>
              <a:defRPr sz="1400">
                <a:solidFill>
                  <a:schemeClr val="dk2"/>
                </a:solidFill>
                <a:latin typeface="Palatino Linotype"/>
                <a:ea typeface="Palatino Linotype"/>
                <a:cs typeface="Palatino Linotype"/>
                <a:sym typeface="Palatino Linotype"/>
              </a:defRPr>
            </a:lvl5pPr>
            <a:lvl6pPr indent="0" lvl="5" marL="0" algn="l">
              <a:spcBef>
                <a:spcPts val="0"/>
              </a:spcBef>
              <a:spcAft>
                <a:spcPts val="0"/>
              </a:spcAft>
              <a:buNone/>
              <a:defRPr sz="1400">
                <a:solidFill>
                  <a:schemeClr val="dk2"/>
                </a:solidFill>
                <a:latin typeface="Palatino Linotype"/>
                <a:ea typeface="Palatino Linotype"/>
                <a:cs typeface="Palatino Linotype"/>
                <a:sym typeface="Palatino Linotype"/>
              </a:defRPr>
            </a:lvl6pPr>
            <a:lvl7pPr indent="0" lvl="6" marL="0" algn="l">
              <a:spcBef>
                <a:spcPts val="0"/>
              </a:spcBef>
              <a:spcAft>
                <a:spcPts val="0"/>
              </a:spcAft>
              <a:buNone/>
              <a:defRPr sz="1400">
                <a:solidFill>
                  <a:schemeClr val="dk2"/>
                </a:solidFill>
                <a:latin typeface="Palatino Linotype"/>
                <a:ea typeface="Palatino Linotype"/>
                <a:cs typeface="Palatino Linotype"/>
                <a:sym typeface="Palatino Linotype"/>
              </a:defRPr>
            </a:lvl7pPr>
            <a:lvl8pPr indent="0" lvl="7" marL="0" algn="l">
              <a:spcBef>
                <a:spcPts val="0"/>
              </a:spcBef>
              <a:spcAft>
                <a:spcPts val="0"/>
              </a:spcAft>
              <a:buNone/>
              <a:defRPr sz="1400">
                <a:solidFill>
                  <a:schemeClr val="dk2"/>
                </a:solidFill>
                <a:latin typeface="Palatino Linotype"/>
                <a:ea typeface="Palatino Linotype"/>
                <a:cs typeface="Palatino Linotype"/>
                <a:sym typeface="Palatino Linotype"/>
              </a:defRPr>
            </a:lvl8pPr>
            <a:lvl9pPr indent="0" lvl="8" marL="0" algn="l">
              <a:spcBef>
                <a:spcPts val="0"/>
              </a:spcBef>
              <a:spcAft>
                <a:spcPts val="0"/>
              </a:spcAft>
              <a:buNone/>
              <a:defRPr sz="1400">
                <a:solidFill>
                  <a:schemeClr val="dk2"/>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49" name="Shape 49"/>
        <p:cNvGrpSpPr/>
        <p:nvPr/>
      </p:nvGrpSpPr>
      <p:grpSpPr>
        <a:xfrm>
          <a:off x="0" y="0"/>
          <a:ext cx="0" cy="0"/>
          <a:chOff x="0" y="0"/>
          <a:chExt cx="0" cy="0"/>
        </a:xfrm>
      </p:grpSpPr>
      <p:sp>
        <p:nvSpPr>
          <p:cNvPr id="50" name="Google Shape;50;p54"/>
          <p:cNvSpPr txBox="1"/>
          <p:nvPr>
            <p:ph type="title"/>
          </p:nvPr>
        </p:nvSpPr>
        <p:spPr>
          <a:xfrm>
            <a:off x="457200" y="457200"/>
            <a:ext cx="8229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52" name="Google Shape;52;p54"/>
          <p:cNvSpPr txBox="1"/>
          <p:nvPr>
            <p:ph idx="2" type="body"/>
          </p:nvPr>
        </p:nvSpPr>
        <p:spPr>
          <a:xfrm>
            <a:off x="4648200" y="1981200"/>
            <a:ext cx="4038600" cy="18669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53" name="Google Shape;53;p54"/>
          <p:cNvSpPr txBox="1"/>
          <p:nvPr>
            <p:ph idx="3" type="body"/>
          </p:nvPr>
        </p:nvSpPr>
        <p:spPr>
          <a:xfrm>
            <a:off x="4648200" y="4000500"/>
            <a:ext cx="4038600" cy="18669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54" name="Google Shape;54;p54"/>
          <p:cNvSpPr txBox="1"/>
          <p:nvPr>
            <p:ph idx="11" type="ftr"/>
          </p:nvPr>
        </p:nvSpPr>
        <p:spPr>
          <a:xfrm>
            <a:off x="0" y="6642100"/>
            <a:ext cx="6048375" cy="21590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4"/>
          <p:cNvSpPr txBox="1"/>
          <p:nvPr>
            <p:ph idx="12" type="sldNum"/>
          </p:nvPr>
        </p:nvSpPr>
        <p:spPr>
          <a:xfrm>
            <a:off x="6588125" y="6237288"/>
            <a:ext cx="2133600" cy="45720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sz="1400">
                <a:solidFill>
                  <a:schemeClr val="dk2"/>
                </a:solidFill>
                <a:latin typeface="Palatino Linotype"/>
                <a:ea typeface="Palatino Linotype"/>
                <a:cs typeface="Palatino Linotype"/>
                <a:sym typeface="Palatino Linotype"/>
              </a:defRPr>
            </a:lvl1pPr>
            <a:lvl2pPr indent="0" lvl="1" marL="0" algn="l">
              <a:spcBef>
                <a:spcPts val="0"/>
              </a:spcBef>
              <a:spcAft>
                <a:spcPts val="0"/>
              </a:spcAft>
              <a:buNone/>
              <a:defRPr sz="1400">
                <a:solidFill>
                  <a:schemeClr val="dk2"/>
                </a:solidFill>
                <a:latin typeface="Palatino Linotype"/>
                <a:ea typeface="Palatino Linotype"/>
                <a:cs typeface="Palatino Linotype"/>
                <a:sym typeface="Palatino Linotype"/>
              </a:defRPr>
            </a:lvl2pPr>
            <a:lvl3pPr indent="0" lvl="2" marL="0" algn="l">
              <a:spcBef>
                <a:spcPts val="0"/>
              </a:spcBef>
              <a:spcAft>
                <a:spcPts val="0"/>
              </a:spcAft>
              <a:buNone/>
              <a:defRPr sz="1400">
                <a:solidFill>
                  <a:schemeClr val="dk2"/>
                </a:solidFill>
                <a:latin typeface="Palatino Linotype"/>
                <a:ea typeface="Palatino Linotype"/>
                <a:cs typeface="Palatino Linotype"/>
                <a:sym typeface="Palatino Linotype"/>
              </a:defRPr>
            </a:lvl3pPr>
            <a:lvl4pPr indent="0" lvl="3" marL="0" algn="l">
              <a:spcBef>
                <a:spcPts val="0"/>
              </a:spcBef>
              <a:spcAft>
                <a:spcPts val="0"/>
              </a:spcAft>
              <a:buNone/>
              <a:defRPr sz="1400">
                <a:solidFill>
                  <a:schemeClr val="dk2"/>
                </a:solidFill>
                <a:latin typeface="Palatino Linotype"/>
                <a:ea typeface="Palatino Linotype"/>
                <a:cs typeface="Palatino Linotype"/>
                <a:sym typeface="Palatino Linotype"/>
              </a:defRPr>
            </a:lvl4pPr>
            <a:lvl5pPr indent="0" lvl="4" marL="0" algn="l">
              <a:spcBef>
                <a:spcPts val="0"/>
              </a:spcBef>
              <a:spcAft>
                <a:spcPts val="0"/>
              </a:spcAft>
              <a:buNone/>
              <a:defRPr sz="1400">
                <a:solidFill>
                  <a:schemeClr val="dk2"/>
                </a:solidFill>
                <a:latin typeface="Palatino Linotype"/>
                <a:ea typeface="Palatino Linotype"/>
                <a:cs typeface="Palatino Linotype"/>
                <a:sym typeface="Palatino Linotype"/>
              </a:defRPr>
            </a:lvl5pPr>
            <a:lvl6pPr indent="0" lvl="5" marL="0" algn="l">
              <a:spcBef>
                <a:spcPts val="0"/>
              </a:spcBef>
              <a:spcAft>
                <a:spcPts val="0"/>
              </a:spcAft>
              <a:buNone/>
              <a:defRPr sz="1400">
                <a:solidFill>
                  <a:schemeClr val="dk2"/>
                </a:solidFill>
                <a:latin typeface="Palatino Linotype"/>
                <a:ea typeface="Palatino Linotype"/>
                <a:cs typeface="Palatino Linotype"/>
                <a:sym typeface="Palatino Linotype"/>
              </a:defRPr>
            </a:lvl6pPr>
            <a:lvl7pPr indent="0" lvl="6" marL="0" algn="l">
              <a:spcBef>
                <a:spcPts val="0"/>
              </a:spcBef>
              <a:spcAft>
                <a:spcPts val="0"/>
              </a:spcAft>
              <a:buNone/>
              <a:defRPr sz="1400">
                <a:solidFill>
                  <a:schemeClr val="dk2"/>
                </a:solidFill>
                <a:latin typeface="Palatino Linotype"/>
                <a:ea typeface="Palatino Linotype"/>
                <a:cs typeface="Palatino Linotype"/>
                <a:sym typeface="Palatino Linotype"/>
              </a:defRPr>
            </a:lvl7pPr>
            <a:lvl8pPr indent="0" lvl="7" marL="0" algn="l">
              <a:spcBef>
                <a:spcPts val="0"/>
              </a:spcBef>
              <a:spcAft>
                <a:spcPts val="0"/>
              </a:spcAft>
              <a:buNone/>
              <a:defRPr sz="1400">
                <a:solidFill>
                  <a:schemeClr val="dk2"/>
                </a:solidFill>
                <a:latin typeface="Palatino Linotype"/>
                <a:ea typeface="Palatino Linotype"/>
                <a:cs typeface="Palatino Linotype"/>
                <a:sym typeface="Palatino Linotype"/>
              </a:defRPr>
            </a:lvl8pPr>
            <a:lvl9pPr indent="0" lvl="8" marL="0" algn="l">
              <a:spcBef>
                <a:spcPts val="0"/>
              </a:spcBef>
              <a:spcAft>
                <a:spcPts val="0"/>
              </a:spcAft>
              <a:buNone/>
              <a:defRPr sz="1400">
                <a:solidFill>
                  <a:schemeClr val="dk2"/>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56" name="Shape 56"/>
        <p:cNvGrpSpPr/>
        <p:nvPr/>
      </p:nvGrpSpPr>
      <p:grpSpPr>
        <a:xfrm>
          <a:off x="0" y="0"/>
          <a:ext cx="0" cy="0"/>
          <a:chOff x="0" y="0"/>
          <a:chExt cx="0" cy="0"/>
        </a:xfrm>
      </p:grpSpPr>
      <p:sp>
        <p:nvSpPr>
          <p:cNvPr id="57" name="Google Shape;57;p55"/>
          <p:cNvSpPr txBox="1"/>
          <p:nvPr>
            <p:ph type="title"/>
          </p:nvPr>
        </p:nvSpPr>
        <p:spPr>
          <a:xfrm>
            <a:off x="1219200" y="2971800"/>
            <a:ext cx="6858000" cy="1066800"/>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Clr>
                <a:schemeClr val="lt2"/>
              </a:buClr>
              <a:buSzPts val="3200"/>
              <a:buFont typeface="Bookman Old Style"/>
              <a:buNone/>
              <a:defRPr b="0"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55"/>
          <p:cNvSpPr txBox="1"/>
          <p:nvPr>
            <p:ph idx="1" type="body"/>
          </p:nvPr>
        </p:nvSpPr>
        <p:spPr>
          <a:xfrm>
            <a:off x="1295400" y="4267200"/>
            <a:ext cx="6781800" cy="1143000"/>
          </a:xfrm>
          <a:prstGeom prst="rect">
            <a:avLst/>
          </a:prstGeom>
          <a:noFill/>
          <a:ln>
            <a:noFill/>
          </a:ln>
        </p:spPr>
        <p:txBody>
          <a:bodyPr anchorCtr="0" anchor="t" bIns="45700" lIns="91425" spcFirstLastPara="1" rIns="91425" wrap="square" tIns="45700">
            <a:normAutofit/>
          </a:bodyPr>
          <a:lstStyle>
            <a:lvl1pPr indent="-228600" lvl="0" marL="457200" algn="r">
              <a:spcBef>
                <a:spcPts val="600"/>
              </a:spcBef>
              <a:spcAft>
                <a:spcPts val="0"/>
              </a:spcAft>
              <a:buSzPts val="1520"/>
              <a:buNone/>
              <a:defRPr sz="2000">
                <a:solidFill>
                  <a:schemeClr val="lt1"/>
                </a:solidFill>
              </a:defRPr>
            </a:lvl1pPr>
            <a:lvl2pPr indent="-228600" lvl="1" marL="914400" algn="l">
              <a:spcBef>
                <a:spcPts val="500"/>
              </a:spcBef>
              <a:spcAft>
                <a:spcPts val="0"/>
              </a:spcAft>
              <a:buSzPts val="1368"/>
              <a:buNone/>
              <a:defRPr sz="1800">
                <a:solidFill>
                  <a:schemeClr val="lt1"/>
                </a:solidFill>
              </a:defRPr>
            </a:lvl2pPr>
            <a:lvl3pPr indent="-228600" lvl="2" marL="1371600" algn="l">
              <a:spcBef>
                <a:spcPts val="500"/>
              </a:spcBef>
              <a:spcAft>
                <a:spcPts val="0"/>
              </a:spcAft>
              <a:buSzPts val="1216"/>
              <a:buNone/>
              <a:defRPr sz="1600">
                <a:solidFill>
                  <a:schemeClr val="lt1"/>
                </a:solidFill>
              </a:defRPr>
            </a:lvl3pPr>
            <a:lvl4pPr indent="-228600" lvl="3" marL="1828800" algn="l">
              <a:spcBef>
                <a:spcPts val="400"/>
              </a:spcBef>
              <a:spcAft>
                <a:spcPts val="0"/>
              </a:spcAft>
              <a:buSzPts val="980"/>
              <a:buNone/>
              <a:defRPr sz="1400">
                <a:solidFill>
                  <a:schemeClr val="lt1"/>
                </a:solidFill>
              </a:defRPr>
            </a:lvl4pPr>
            <a:lvl5pPr indent="-228600" lvl="4" marL="2286000" algn="l">
              <a:spcBef>
                <a:spcPts val="300"/>
              </a:spcBef>
              <a:spcAft>
                <a:spcPts val="0"/>
              </a:spcAft>
              <a:buSzPts val="980"/>
              <a:buNone/>
              <a:defRPr sz="1400">
                <a:solidFill>
                  <a:schemeClr val="lt1"/>
                </a:solidFill>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59" name="Google Shape;59;p55"/>
          <p:cNvSpPr txBox="1"/>
          <p:nvPr>
            <p:ph idx="10" type="dt"/>
          </p:nvPr>
        </p:nvSpPr>
        <p:spPr>
          <a:xfrm>
            <a:off x="6400800" y="6355080"/>
            <a:ext cx="2286000"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5"/>
          <p:cNvSpPr txBox="1"/>
          <p:nvPr>
            <p:ph idx="11" type="ftr"/>
          </p:nvPr>
        </p:nvSpPr>
        <p:spPr>
          <a:xfrm>
            <a:off x="2898648" y="6355080"/>
            <a:ext cx="347472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5"/>
          <p:cNvSpPr txBox="1"/>
          <p:nvPr>
            <p:ph idx="12" type="sldNum"/>
          </p:nvPr>
        </p:nvSpPr>
        <p:spPr>
          <a:xfrm>
            <a:off x="1069848" y="6355080"/>
            <a:ext cx="1520952"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62" name="Google Shape;62;p55"/>
          <p:cNvSpPr/>
          <p:nvPr/>
        </p:nvSpPr>
        <p:spPr>
          <a:xfrm>
            <a:off x="914400" y="2819400"/>
            <a:ext cx="73152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Palatino Linotype"/>
              <a:ea typeface="Palatino Linotype"/>
              <a:cs typeface="Palatino Linotype"/>
              <a:sym typeface="Palatino Linotype"/>
            </a:endParaRPr>
          </a:p>
        </p:txBody>
      </p:sp>
      <p:sp>
        <p:nvSpPr>
          <p:cNvPr id="63" name="Google Shape;63;p55"/>
          <p:cNvSpPr/>
          <p:nvPr/>
        </p:nvSpPr>
        <p:spPr>
          <a:xfrm>
            <a:off x="914400" y="2819400"/>
            <a:ext cx="2286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Palatino Linotype"/>
              <a:ea typeface="Palatino Linotype"/>
              <a:cs typeface="Palatino Linotype"/>
              <a:sym typeface="Palatino Linotyp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56"/>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56"/>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6"/>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6"/>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69" name="Google Shape;69;p56"/>
          <p:cNvSpPr txBox="1"/>
          <p:nvPr>
            <p:ph idx="1" type="body"/>
          </p:nvPr>
        </p:nvSpPr>
        <p:spPr>
          <a:xfrm>
            <a:off x="457200" y="1219200"/>
            <a:ext cx="4041648" cy="493776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70" name="Google Shape;70;p56"/>
          <p:cNvSpPr txBox="1"/>
          <p:nvPr>
            <p:ph idx="2" type="body"/>
          </p:nvPr>
        </p:nvSpPr>
        <p:spPr>
          <a:xfrm>
            <a:off x="4632198" y="1216152"/>
            <a:ext cx="4041648" cy="493776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57"/>
          <p:cNvSpPr txBox="1"/>
          <p:nvPr>
            <p:ph type="title"/>
          </p:nvPr>
        </p:nvSpPr>
        <p:spPr>
          <a:xfrm>
            <a:off x="457200" y="228600"/>
            <a:ext cx="8229600" cy="914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32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57"/>
          <p:cNvSpPr txBox="1"/>
          <p:nvPr>
            <p:ph idx="1" type="body"/>
          </p:nvPr>
        </p:nvSpPr>
        <p:spPr>
          <a:xfrm>
            <a:off x="457200" y="1285875"/>
            <a:ext cx="4040188" cy="6858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SzPts val="1824"/>
              <a:buNone/>
              <a:defRPr b="1" sz="2400">
                <a:solidFill>
                  <a:schemeClr val="accent2"/>
                </a:solidFill>
              </a:defRPr>
            </a:lvl1pPr>
            <a:lvl2pPr indent="-228600" lvl="1" marL="914400" algn="l">
              <a:spcBef>
                <a:spcPts val="500"/>
              </a:spcBef>
              <a:spcAft>
                <a:spcPts val="0"/>
              </a:spcAft>
              <a:buSzPts val="1520"/>
              <a:buNone/>
              <a:defRPr b="1" sz="2000"/>
            </a:lvl2pPr>
            <a:lvl3pPr indent="-228600" lvl="2" marL="1371600" algn="l">
              <a:spcBef>
                <a:spcPts val="500"/>
              </a:spcBef>
              <a:spcAft>
                <a:spcPts val="0"/>
              </a:spcAft>
              <a:buSzPts val="1368"/>
              <a:buNone/>
              <a:defRPr b="1" sz="1800"/>
            </a:lvl3pPr>
            <a:lvl4pPr indent="-228600" lvl="3" marL="1828800" algn="l">
              <a:spcBef>
                <a:spcPts val="400"/>
              </a:spcBef>
              <a:spcAft>
                <a:spcPts val="0"/>
              </a:spcAft>
              <a:buSzPts val="1120"/>
              <a:buNone/>
              <a:defRPr b="1" sz="1600"/>
            </a:lvl4pPr>
            <a:lvl5pPr indent="-228600" lvl="4" marL="2286000" algn="l">
              <a:spcBef>
                <a:spcPts val="300"/>
              </a:spcBef>
              <a:spcAft>
                <a:spcPts val="0"/>
              </a:spcAft>
              <a:buSzPts val="1120"/>
              <a:buNone/>
              <a:defRPr b="1" sz="16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74" name="Google Shape;74;p57"/>
          <p:cNvSpPr txBox="1"/>
          <p:nvPr>
            <p:ph idx="2" type="body"/>
          </p:nvPr>
        </p:nvSpPr>
        <p:spPr>
          <a:xfrm>
            <a:off x="4648200" y="1295400"/>
            <a:ext cx="4041775" cy="685800"/>
          </a:xfrm>
          <a:prstGeom prst="rect">
            <a:avLst/>
          </a:prstGeom>
          <a:noFill/>
          <a:ln>
            <a:noFill/>
          </a:ln>
        </p:spPr>
        <p:txBody>
          <a:bodyPr anchorCtr="0" anchor="b" bIns="45700" lIns="91425" spcFirstLastPara="1" rIns="91425" wrap="square" tIns="45700">
            <a:normAutofit/>
          </a:bodyPr>
          <a:lstStyle>
            <a:lvl1pPr indent="-228600" lvl="0" marL="457200" algn="l">
              <a:spcBef>
                <a:spcPts val="600"/>
              </a:spcBef>
              <a:spcAft>
                <a:spcPts val="0"/>
              </a:spcAft>
              <a:buSzPts val="1824"/>
              <a:buNone/>
              <a:defRPr b="1" sz="2400">
                <a:solidFill>
                  <a:schemeClr val="accent2"/>
                </a:solidFill>
              </a:defRPr>
            </a:lvl1pPr>
            <a:lvl2pPr indent="-228600" lvl="1" marL="914400" algn="l">
              <a:spcBef>
                <a:spcPts val="500"/>
              </a:spcBef>
              <a:spcAft>
                <a:spcPts val="0"/>
              </a:spcAft>
              <a:buSzPts val="1520"/>
              <a:buNone/>
              <a:defRPr b="1" sz="2000"/>
            </a:lvl2pPr>
            <a:lvl3pPr indent="-228600" lvl="2" marL="1371600" algn="l">
              <a:spcBef>
                <a:spcPts val="500"/>
              </a:spcBef>
              <a:spcAft>
                <a:spcPts val="0"/>
              </a:spcAft>
              <a:buSzPts val="1368"/>
              <a:buNone/>
              <a:defRPr b="1" sz="1800"/>
            </a:lvl3pPr>
            <a:lvl4pPr indent="-228600" lvl="3" marL="1828800" algn="l">
              <a:spcBef>
                <a:spcPts val="400"/>
              </a:spcBef>
              <a:spcAft>
                <a:spcPts val="0"/>
              </a:spcAft>
              <a:buSzPts val="1120"/>
              <a:buNone/>
              <a:defRPr b="1" sz="1600"/>
            </a:lvl4pPr>
            <a:lvl5pPr indent="-228600" lvl="4" marL="2286000" algn="l">
              <a:spcBef>
                <a:spcPts val="300"/>
              </a:spcBef>
              <a:spcAft>
                <a:spcPts val="0"/>
              </a:spcAft>
              <a:buSzPts val="1120"/>
              <a:buNone/>
              <a:defRPr b="1" sz="16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75" name="Google Shape;75;p57"/>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7"/>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78" name="Google Shape;78;p57"/>
          <p:cNvSpPr txBox="1"/>
          <p:nvPr>
            <p:ph idx="3" type="body"/>
          </p:nvPr>
        </p:nvSpPr>
        <p:spPr>
          <a:xfrm>
            <a:off x="457200" y="2133600"/>
            <a:ext cx="4038600" cy="40386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79" name="Google Shape;79;p57"/>
          <p:cNvSpPr txBox="1"/>
          <p:nvPr>
            <p:ph idx="4" type="body"/>
          </p:nvPr>
        </p:nvSpPr>
        <p:spPr>
          <a:xfrm>
            <a:off x="4648200" y="2133600"/>
            <a:ext cx="4038600" cy="40386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58"/>
          <p:cNvSpPr txBox="1"/>
          <p:nvPr>
            <p:ph type="title"/>
          </p:nvPr>
        </p:nvSpPr>
        <p:spPr>
          <a:xfrm>
            <a:off x="457200" y="228600"/>
            <a:ext cx="8229600" cy="914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58"/>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8"/>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8"/>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spcAft>
                <a:spcPts val="0"/>
              </a:spcAft>
              <a:buNone/>
              <a:defRPr/>
            </a:lvl1pPr>
            <a:lvl2pPr indent="0" lvl="1" marL="0" algn="l">
              <a:spcBef>
                <a:spcPts val="0"/>
              </a:spcBef>
              <a:spcAft>
                <a:spcPts val="0"/>
              </a:spcAft>
              <a:buNone/>
              <a:defRPr/>
            </a:lvl2pPr>
            <a:lvl3pPr indent="0" lvl="2" marL="0" algn="l">
              <a:spcBef>
                <a:spcPts val="0"/>
              </a:spcBef>
              <a:spcAft>
                <a:spcPts val="0"/>
              </a:spcAft>
              <a:buNone/>
              <a:defRPr/>
            </a:lvl3pPr>
            <a:lvl4pPr indent="0" lvl="3" marL="0" algn="l">
              <a:spcBef>
                <a:spcPts val="0"/>
              </a:spcBef>
              <a:spcAft>
                <a:spcPts val="0"/>
              </a:spcAft>
              <a:buNone/>
              <a:defRPr/>
            </a:lvl4pPr>
            <a:lvl5pPr indent="0" lvl="4" marL="0" algn="l">
              <a:spcBef>
                <a:spcPts val="0"/>
              </a:spcBef>
              <a:spcAft>
                <a:spcPts val="0"/>
              </a:spcAft>
              <a:buNone/>
              <a:defRPr/>
            </a:lvl5pPr>
            <a:lvl6pPr indent="0" lvl="5" marL="0" algn="l">
              <a:spcBef>
                <a:spcPts val="0"/>
              </a:spcBef>
              <a:spcAft>
                <a:spcPts val="0"/>
              </a:spcAft>
              <a:buNone/>
              <a:defRPr/>
            </a:lvl6pPr>
            <a:lvl7pPr indent="0" lvl="6" marL="0" algn="l">
              <a:spcBef>
                <a:spcPts val="0"/>
              </a:spcBef>
              <a:spcAft>
                <a:spcPts val="0"/>
              </a:spcAft>
              <a:buNone/>
              <a:defRPr/>
            </a:lvl7pPr>
            <a:lvl8pPr indent="0" lvl="7" marL="0" algn="l">
              <a:spcBef>
                <a:spcPts val="0"/>
              </a:spcBef>
              <a:spcAft>
                <a:spcPts val="0"/>
              </a:spcAft>
              <a:buNone/>
              <a:defRPr/>
            </a:lvl8pPr>
            <a:lvl9pPr indent="0" lvl="8" marL="0" algn="l">
              <a:spcBef>
                <a:spcPts val="0"/>
              </a:spcBef>
              <a:spcAft>
                <a:spcPts val="0"/>
              </a:spcAft>
              <a:buNone/>
              <a:defRPr/>
            </a:lvl9pPr>
          </a:lstStyle>
          <a:p>
            <a:pPr indent="0" lvl="0" marL="0" rtl="0" algn="l">
              <a:spcBef>
                <a:spcPts val="0"/>
              </a:spcBef>
              <a:spcAft>
                <a:spcPts val="0"/>
              </a:spcAft>
              <a:buNone/>
            </a:pPr>
            <a:fld id="{00000000-1234-1234-1234-123412341234}" type="slidenum">
              <a:rPr lang="en-US"/>
              <a:t>‹#›</a:t>
            </a:fld>
            <a:endParaRPr/>
          </a:p>
        </p:txBody>
      </p:sp>
      <p:sp>
        <p:nvSpPr>
          <p:cNvPr id="85" name="Google Shape;85;p58"/>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lt1"/>
              </a:solidFill>
              <a:latin typeface="Palatino Linotype"/>
              <a:ea typeface="Palatino Linotype"/>
              <a:cs typeface="Palatino Linotype"/>
              <a:sym typeface="Palatino Linotyp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2"/>
              </a:buClr>
              <a:buSzPts val="3200"/>
              <a:buFont typeface="Bookman Old Style"/>
              <a:buNone/>
              <a:defRPr b="0" i="0" sz="3200" u="none" cap="none" strike="noStrike">
                <a:solidFill>
                  <a:schemeClr val="dk2"/>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9"/>
          <p:cNvSpPr txBox="1"/>
          <p:nvPr>
            <p:ph idx="1" type="body"/>
          </p:nvPr>
        </p:nvSpPr>
        <p:spPr>
          <a:xfrm>
            <a:off x="457200" y="1219200"/>
            <a:ext cx="8229600" cy="4910328"/>
          </a:xfrm>
          <a:prstGeom prst="rect">
            <a:avLst/>
          </a:prstGeom>
          <a:noFill/>
          <a:ln>
            <a:noFill/>
          </a:ln>
        </p:spPr>
        <p:txBody>
          <a:bodyPr anchorCtr="0" anchor="t" bIns="45700" lIns="91425" spcFirstLastPara="1" rIns="91425" wrap="square" tIns="45700">
            <a:normAutofit/>
          </a:bodyPr>
          <a:lstStyle>
            <a:lvl1pPr indent="-354076" lvl="0" marL="457200" marR="0" rtl="0" algn="l">
              <a:spcBef>
                <a:spcPts val="600"/>
              </a:spcBef>
              <a:spcAft>
                <a:spcPts val="0"/>
              </a:spcAft>
              <a:buClr>
                <a:schemeClr val="accent1"/>
              </a:buClr>
              <a:buSzPts val="1976"/>
              <a:buFont typeface="Noto Sans Symbols"/>
              <a:buChar char="🞂"/>
              <a:defRPr b="0" i="0" sz="2600" u="none" cap="none" strike="noStrike">
                <a:solidFill>
                  <a:schemeClr val="dk1"/>
                </a:solidFill>
                <a:latin typeface="Gill Sans"/>
                <a:ea typeface="Gill Sans"/>
                <a:cs typeface="Gill Sans"/>
                <a:sym typeface="Gill Sans"/>
              </a:defRPr>
            </a:lvl1pPr>
            <a:lvl2pPr indent="-339597" lvl="1" marL="914400" marR="0" rtl="0" algn="l">
              <a:spcBef>
                <a:spcPts val="500"/>
              </a:spcBef>
              <a:spcAft>
                <a:spcPts val="0"/>
              </a:spcAft>
              <a:buClr>
                <a:schemeClr val="accent2"/>
              </a:buClr>
              <a:buSzPts val="1748"/>
              <a:buFont typeface="Noto Sans Symbols"/>
              <a:buChar char="🞂"/>
              <a:defRPr b="0" i="0" sz="2300" u="none" cap="none" strike="noStrike">
                <a:solidFill>
                  <a:schemeClr val="dk2"/>
                </a:solidFill>
                <a:latin typeface="Gill Sans"/>
                <a:ea typeface="Gill Sans"/>
                <a:cs typeface="Gill Sans"/>
                <a:sym typeface="Gill Sans"/>
              </a:defRPr>
            </a:lvl2pPr>
            <a:lvl3pPr indent="-325119" lvl="2" marL="1371600" marR="0" rtl="0" algn="l">
              <a:spcBef>
                <a:spcPts val="500"/>
              </a:spcBef>
              <a:spcAft>
                <a:spcPts val="0"/>
              </a:spcAft>
              <a:buClr>
                <a:srgbClr val="BABABA"/>
              </a:buClr>
              <a:buSzPts val="1520"/>
              <a:buFont typeface="Noto Sans Symbols"/>
              <a:buChar char="🞂"/>
              <a:defRPr b="0" i="0" sz="2000" u="none" cap="none" strike="noStrike">
                <a:solidFill>
                  <a:schemeClr val="dk1"/>
                </a:solidFill>
                <a:latin typeface="Gill Sans"/>
                <a:ea typeface="Gill Sans"/>
                <a:cs typeface="Gill Sans"/>
                <a:sym typeface="Gill Sans"/>
              </a:defRPr>
            </a:lvl3pPr>
            <a:lvl4pPr indent="-308610" lvl="3" marL="1828800" marR="0" rtl="0" algn="l">
              <a:spcBef>
                <a:spcPts val="400"/>
              </a:spcBef>
              <a:spcAft>
                <a:spcPts val="0"/>
              </a:spcAft>
              <a:buClr>
                <a:srgbClr val="8BA1B3"/>
              </a:buClr>
              <a:buSzPts val="1260"/>
              <a:buFont typeface="Noto Sans Symbols"/>
              <a:buChar char="◻"/>
              <a:defRPr b="0" i="0" sz="1800" u="none" cap="none" strike="noStrike">
                <a:solidFill>
                  <a:schemeClr val="dk1"/>
                </a:solidFill>
                <a:latin typeface="Gill Sans"/>
                <a:ea typeface="Gill Sans"/>
                <a:cs typeface="Gill Sans"/>
                <a:sym typeface="Gill Sans"/>
              </a:defRPr>
            </a:lvl4pPr>
            <a:lvl5pPr indent="-299720" lvl="4" marL="2286000" marR="0" rtl="0" algn="l">
              <a:spcBef>
                <a:spcPts val="300"/>
              </a:spcBef>
              <a:spcAft>
                <a:spcPts val="0"/>
              </a:spcAft>
              <a:buClr>
                <a:schemeClr val="accent2"/>
              </a:buClr>
              <a:buSzPts val="1120"/>
              <a:buFont typeface="Noto Sans Symbols"/>
              <a:buChar char="◻"/>
              <a:defRPr b="0" i="0" sz="1600" u="none" cap="none" strike="noStrike">
                <a:solidFill>
                  <a:schemeClr val="dk1"/>
                </a:solidFill>
                <a:latin typeface="Gill Sans"/>
                <a:ea typeface="Gill Sans"/>
                <a:cs typeface="Gill Sans"/>
                <a:sym typeface="Gill Sans"/>
              </a:defRPr>
            </a:lvl5pPr>
            <a:lvl6pPr indent="-304800" lvl="5" marL="2743200" marR="0" rtl="0" algn="l">
              <a:spcBef>
                <a:spcPts val="300"/>
              </a:spcBef>
              <a:spcAft>
                <a:spcPts val="0"/>
              </a:spcAft>
              <a:buClr>
                <a:srgbClr val="8BA1B3"/>
              </a:buClr>
              <a:buSzPts val="1200"/>
              <a:buFont typeface="Noto Sans Symbols"/>
              <a:buChar char="🞂"/>
              <a:defRPr b="0" i="0" sz="1600" u="none" cap="none" strike="noStrike">
                <a:solidFill>
                  <a:schemeClr val="dk1"/>
                </a:solidFill>
                <a:latin typeface="Gill Sans"/>
                <a:ea typeface="Gill Sans"/>
                <a:cs typeface="Gill Sans"/>
                <a:sym typeface="Gill Sans"/>
              </a:defRPr>
            </a:lvl6pPr>
            <a:lvl7pPr indent="-295275" lvl="6" marL="3200400" marR="0" rtl="0" algn="l">
              <a:spcBef>
                <a:spcPts val="300"/>
              </a:spcBef>
              <a:spcAft>
                <a:spcPts val="0"/>
              </a:spcAft>
              <a:buClr>
                <a:srgbClr val="646C8F"/>
              </a:buClr>
              <a:buSzPts val="1050"/>
              <a:buFont typeface="Noto Sans Symbols"/>
              <a:buChar char="🞂"/>
              <a:defRPr b="0" i="0" sz="1400" u="none" cap="none" strike="noStrike">
                <a:solidFill>
                  <a:schemeClr val="dk1"/>
                </a:solidFill>
                <a:latin typeface="Gill Sans"/>
                <a:ea typeface="Gill Sans"/>
                <a:cs typeface="Gill Sans"/>
                <a:sym typeface="Gill Sans"/>
              </a:defRPr>
            </a:lvl7pPr>
            <a:lvl8pPr indent="-295275" lvl="7" marL="3657600" marR="0" rtl="0" algn="l">
              <a:spcBef>
                <a:spcPts val="300"/>
              </a:spcBef>
              <a:spcAft>
                <a:spcPts val="0"/>
              </a:spcAft>
              <a:buClr>
                <a:srgbClr val="BABABA"/>
              </a:buClr>
              <a:buSzPts val="1050"/>
              <a:buFont typeface="Noto Sans Symbols"/>
              <a:buChar char="🞂"/>
              <a:defRPr b="0" i="0" sz="1400" u="none" cap="none" strike="noStrike">
                <a:solidFill>
                  <a:schemeClr val="dk1"/>
                </a:solidFill>
                <a:latin typeface="Gill Sans"/>
                <a:ea typeface="Gill Sans"/>
                <a:cs typeface="Gill Sans"/>
                <a:sym typeface="Gill Sans"/>
              </a:defRPr>
            </a:lvl8pPr>
            <a:lvl9pPr indent="-285750" lvl="8" marL="4114800" marR="0" rtl="0" algn="l">
              <a:spcBef>
                <a:spcPts val="300"/>
              </a:spcBef>
              <a:spcAft>
                <a:spcPts val="0"/>
              </a:spcAft>
              <a:buClr>
                <a:srgbClr val="9FB8CD"/>
              </a:buClr>
              <a:buSzPts val="900"/>
              <a:buFont typeface="Noto Sans Symbols"/>
              <a:buChar char="🞂"/>
              <a:defRPr b="0" i="0" sz="1200" u="none" cap="none" strike="noStrike">
                <a:solidFill>
                  <a:schemeClr val="dk1"/>
                </a:solidFill>
                <a:latin typeface="Gill Sans"/>
                <a:ea typeface="Gill Sans"/>
                <a:cs typeface="Gill Sans"/>
                <a:sym typeface="Gill Sans"/>
              </a:defRPr>
            </a:lvl9pPr>
          </a:lstStyle>
          <a:p/>
        </p:txBody>
      </p:sp>
      <p:sp>
        <p:nvSpPr>
          <p:cNvPr id="12" name="Google Shape;12;p49"/>
          <p:cNvSpPr txBox="1"/>
          <p:nvPr>
            <p:ph idx="10" type="dt"/>
          </p:nvPr>
        </p:nvSpPr>
        <p:spPr>
          <a:xfrm>
            <a:off x="6400800" y="6356350"/>
            <a:ext cx="2289048"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2"/>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9pPr>
          </a:lstStyle>
          <a:p/>
        </p:txBody>
      </p:sp>
      <p:sp>
        <p:nvSpPr>
          <p:cNvPr id="13" name="Google Shape;13;p49"/>
          <p:cNvSpPr txBox="1"/>
          <p:nvPr>
            <p:ph idx="11" type="ftr"/>
          </p:nvPr>
        </p:nvSpPr>
        <p:spPr>
          <a:xfrm>
            <a:off x="2898648" y="6356350"/>
            <a:ext cx="3505200" cy="36576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2"/>
                </a:solidFill>
                <a:latin typeface="Palatino Linotype"/>
                <a:ea typeface="Palatino Linotype"/>
                <a:cs typeface="Palatino Linotype"/>
                <a:sym typeface="Palatino Linotype"/>
              </a:defRPr>
            </a:lvl1pPr>
            <a:lvl2pPr lvl="1"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2pPr>
            <a:lvl3pPr lvl="2"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3pPr>
            <a:lvl4pPr lvl="3"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4pPr>
            <a:lvl5pPr lvl="4"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5pPr>
            <a:lvl6pPr lvl="5"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6pPr>
            <a:lvl7pPr lvl="6"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7pPr>
            <a:lvl8pPr lvl="7"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8pPr>
            <a:lvl9pPr lvl="8" marR="0" rtl="0" algn="l">
              <a:spcBef>
                <a:spcPts val="0"/>
              </a:spcBef>
              <a:spcAft>
                <a:spcPts val="0"/>
              </a:spcAft>
              <a:buSzPts val="1400"/>
              <a:buNone/>
              <a:defRPr b="0" i="0" sz="3200" u="none" cap="none" strike="noStrike">
                <a:solidFill>
                  <a:schemeClr val="dk1"/>
                </a:solidFill>
                <a:latin typeface="Palatino Linotype"/>
                <a:ea typeface="Palatino Linotype"/>
                <a:cs typeface="Palatino Linotype"/>
                <a:sym typeface="Palatino Linotype"/>
              </a:defRPr>
            </a:lvl9pPr>
          </a:lstStyle>
          <a:p/>
        </p:txBody>
      </p:sp>
      <p:sp>
        <p:nvSpPr>
          <p:cNvPr id="14" name="Google Shape;14;p49"/>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400" u="none" cap="none" strike="noStrike">
                <a:solidFill>
                  <a:schemeClr val="dk2"/>
                </a:solidFill>
                <a:latin typeface="Palatino Linotype"/>
                <a:ea typeface="Palatino Linotype"/>
                <a:cs typeface="Palatino Linotype"/>
                <a:sym typeface="Palatino Linotype"/>
              </a:defRPr>
            </a:lvl1pPr>
            <a:lvl2pPr indent="0" lvl="1" marL="0" marR="0" rtl="0" algn="l">
              <a:spcBef>
                <a:spcPts val="0"/>
              </a:spcBef>
              <a:spcAft>
                <a:spcPts val="0"/>
              </a:spcAft>
              <a:buNone/>
              <a:defRPr b="0" i="0" sz="1400" u="none" cap="none" strike="noStrike">
                <a:solidFill>
                  <a:schemeClr val="dk2"/>
                </a:solidFill>
                <a:latin typeface="Palatino Linotype"/>
                <a:ea typeface="Palatino Linotype"/>
                <a:cs typeface="Palatino Linotype"/>
                <a:sym typeface="Palatino Linotype"/>
              </a:defRPr>
            </a:lvl2pPr>
            <a:lvl3pPr indent="0" lvl="2" marL="0" marR="0" rtl="0" algn="l">
              <a:spcBef>
                <a:spcPts val="0"/>
              </a:spcBef>
              <a:spcAft>
                <a:spcPts val="0"/>
              </a:spcAft>
              <a:buNone/>
              <a:defRPr b="0" i="0" sz="1400" u="none" cap="none" strike="noStrike">
                <a:solidFill>
                  <a:schemeClr val="dk2"/>
                </a:solidFill>
                <a:latin typeface="Palatino Linotype"/>
                <a:ea typeface="Palatino Linotype"/>
                <a:cs typeface="Palatino Linotype"/>
                <a:sym typeface="Palatino Linotype"/>
              </a:defRPr>
            </a:lvl3pPr>
            <a:lvl4pPr indent="0" lvl="3" marL="0" marR="0" rtl="0" algn="l">
              <a:spcBef>
                <a:spcPts val="0"/>
              </a:spcBef>
              <a:spcAft>
                <a:spcPts val="0"/>
              </a:spcAft>
              <a:buNone/>
              <a:defRPr b="0" i="0" sz="1400" u="none" cap="none" strike="noStrike">
                <a:solidFill>
                  <a:schemeClr val="dk2"/>
                </a:solidFill>
                <a:latin typeface="Palatino Linotype"/>
                <a:ea typeface="Palatino Linotype"/>
                <a:cs typeface="Palatino Linotype"/>
                <a:sym typeface="Palatino Linotype"/>
              </a:defRPr>
            </a:lvl4pPr>
            <a:lvl5pPr indent="0" lvl="4" marL="0" marR="0" rtl="0" algn="l">
              <a:spcBef>
                <a:spcPts val="0"/>
              </a:spcBef>
              <a:spcAft>
                <a:spcPts val="0"/>
              </a:spcAft>
              <a:buNone/>
              <a:defRPr b="0" i="0" sz="1400" u="none" cap="none" strike="noStrike">
                <a:solidFill>
                  <a:schemeClr val="dk2"/>
                </a:solidFill>
                <a:latin typeface="Palatino Linotype"/>
                <a:ea typeface="Palatino Linotype"/>
                <a:cs typeface="Palatino Linotype"/>
                <a:sym typeface="Palatino Linotype"/>
              </a:defRPr>
            </a:lvl5pPr>
            <a:lvl6pPr indent="0" lvl="5" marL="0" marR="0" rtl="0" algn="l">
              <a:spcBef>
                <a:spcPts val="0"/>
              </a:spcBef>
              <a:spcAft>
                <a:spcPts val="0"/>
              </a:spcAft>
              <a:buNone/>
              <a:defRPr b="0" i="0" sz="1400" u="none" cap="none" strike="noStrike">
                <a:solidFill>
                  <a:schemeClr val="dk2"/>
                </a:solidFill>
                <a:latin typeface="Palatino Linotype"/>
                <a:ea typeface="Palatino Linotype"/>
                <a:cs typeface="Palatino Linotype"/>
                <a:sym typeface="Palatino Linotype"/>
              </a:defRPr>
            </a:lvl6pPr>
            <a:lvl7pPr indent="0" lvl="6" marL="0" marR="0" rtl="0" algn="l">
              <a:spcBef>
                <a:spcPts val="0"/>
              </a:spcBef>
              <a:spcAft>
                <a:spcPts val="0"/>
              </a:spcAft>
              <a:buNone/>
              <a:defRPr b="0" i="0" sz="1400" u="none" cap="none" strike="noStrike">
                <a:solidFill>
                  <a:schemeClr val="dk2"/>
                </a:solidFill>
                <a:latin typeface="Palatino Linotype"/>
                <a:ea typeface="Palatino Linotype"/>
                <a:cs typeface="Palatino Linotype"/>
                <a:sym typeface="Palatino Linotype"/>
              </a:defRPr>
            </a:lvl7pPr>
            <a:lvl8pPr indent="0" lvl="7" marL="0" marR="0" rtl="0" algn="l">
              <a:spcBef>
                <a:spcPts val="0"/>
              </a:spcBef>
              <a:spcAft>
                <a:spcPts val="0"/>
              </a:spcAft>
              <a:buNone/>
              <a:defRPr b="0" i="0" sz="1400" u="none" cap="none" strike="noStrike">
                <a:solidFill>
                  <a:schemeClr val="dk2"/>
                </a:solidFill>
                <a:latin typeface="Palatino Linotype"/>
                <a:ea typeface="Palatino Linotype"/>
                <a:cs typeface="Palatino Linotype"/>
                <a:sym typeface="Palatino Linotype"/>
              </a:defRPr>
            </a:lvl8pPr>
            <a:lvl9pPr indent="0" lvl="8" marL="0" marR="0" rtl="0" algn="l">
              <a:spcBef>
                <a:spcPts val="0"/>
              </a:spcBef>
              <a:spcAft>
                <a:spcPts val="0"/>
              </a:spcAft>
              <a:buNone/>
              <a:defRPr b="0" i="0" sz="1400" u="none" cap="none" strike="noStrike">
                <a:solidFill>
                  <a:schemeClr val="dk2"/>
                </a:solidFill>
                <a:latin typeface="Palatino Linotype"/>
                <a:ea typeface="Palatino Linotype"/>
                <a:cs typeface="Palatino Linotype"/>
                <a:sym typeface="Palatino Linotype"/>
              </a:defRPr>
            </a:lvl9pPr>
          </a:lstStyle>
          <a:p>
            <a:pPr indent="0" lvl="0" marL="0" rtl="0" algn="l">
              <a:spcBef>
                <a:spcPts val="0"/>
              </a:spcBef>
              <a:spcAft>
                <a:spcPts val="0"/>
              </a:spcAft>
              <a:buNone/>
            </a:pPr>
            <a:fld id="{00000000-1234-1234-1234-123412341234}" type="slidenum">
              <a:rPr lang="en-US"/>
              <a:t>‹#›</a:t>
            </a:fld>
            <a:endParaRPr/>
          </a:p>
        </p:txBody>
      </p:sp>
      <p:cxnSp>
        <p:nvCxnSpPr>
          <p:cNvPr id="15" name="Google Shape;15;p49"/>
          <p:cNvCxnSpPr/>
          <p:nvPr/>
        </p:nvCxnSpPr>
        <p:spPr>
          <a:xfrm>
            <a:off x="457200" y="6353175"/>
            <a:ext cx="8229600" cy="0"/>
          </a:xfrm>
          <a:prstGeom prst="straightConnector1">
            <a:avLst/>
          </a:prstGeom>
          <a:noFill/>
          <a:ln cap="flat" cmpd="sng" w="9525">
            <a:solidFill>
              <a:schemeClr val="accent2"/>
            </a:solidFill>
            <a:prstDash val="dash"/>
            <a:round/>
            <a:headEnd len="sm" w="sm" type="none"/>
            <a:tailEnd len="sm" w="sm" type="none"/>
          </a:ln>
        </p:spPr>
      </p:cxnSp>
      <p:cxnSp>
        <p:nvCxnSpPr>
          <p:cNvPr id="16" name="Google Shape;16;p49"/>
          <p:cNvCxnSpPr/>
          <p:nvPr/>
        </p:nvCxnSpPr>
        <p:spPr>
          <a:xfrm>
            <a:off x="457200" y="1143000"/>
            <a:ext cx="8229600" cy="0"/>
          </a:xfrm>
          <a:prstGeom prst="straightConnector1">
            <a:avLst/>
          </a:prstGeom>
          <a:noFill/>
          <a:ln cap="flat" cmpd="sng" w="9525">
            <a:solidFill>
              <a:schemeClr val="accent2"/>
            </a:solidFill>
            <a:prstDash val="dash"/>
            <a:round/>
            <a:headEnd len="sm" w="sm" type="none"/>
            <a:tailEnd len="sm" w="sm" type="none"/>
          </a:ln>
        </p:spPr>
      </p:cxnSp>
      <p:sp>
        <p:nvSpPr>
          <p:cNvPr id="17" name="Google Shape;17;p49"/>
          <p:cNvSpPr/>
          <p:nvPr/>
        </p:nvSpPr>
        <p:spPr>
          <a:xfrm rot="5400000">
            <a:off x="419100" y="6467475"/>
            <a:ext cx="190849" cy="120314"/>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200" u="none" cap="none" strike="noStrike">
              <a:solidFill>
                <a:schemeClr val="lt1"/>
              </a:solidFill>
              <a:latin typeface="Palatino Linotype"/>
              <a:ea typeface="Palatino Linotype"/>
              <a:cs typeface="Palatino Linotype"/>
              <a:sym typeface="Palatino Linotype"/>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en.wikipedia.org/wiki/Machine_learning" TargetMode="External"/><Relationship Id="rId4" Type="http://schemas.openxmlformats.org/officeDocument/2006/relationships/hyperlink" Target="http://en.wikipedia.org/wiki/Statistical_classific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22.png"/><Relationship Id="rId8"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en.wikipedia.org/wiki/Statistics" TargetMode="External"/><Relationship Id="rId4" Type="http://schemas.openxmlformats.org/officeDocument/2006/relationships/hyperlink" Target="http://en.wikipedia.org/wiki/Dependent_variable" TargetMode="External"/><Relationship Id="rId9" Type="http://schemas.openxmlformats.org/officeDocument/2006/relationships/hyperlink" Target="http://en.wikipedia.org/wiki/Machine_learning" TargetMode="External"/><Relationship Id="rId5" Type="http://schemas.openxmlformats.org/officeDocument/2006/relationships/hyperlink" Target="http://en.wikipedia.org/wiki/Independent_variable" TargetMode="External"/><Relationship Id="rId6" Type="http://schemas.openxmlformats.org/officeDocument/2006/relationships/hyperlink" Target="http://en.wikipedia.org/wiki/Function_(mathematics)" TargetMode="External"/><Relationship Id="rId7" Type="http://schemas.openxmlformats.org/officeDocument/2006/relationships/hyperlink" Target="http://en.wikipedia.org/wiki/Prediction" TargetMode="External"/><Relationship Id="rId8" Type="http://schemas.openxmlformats.org/officeDocument/2006/relationships/hyperlink" Target="http://en.wikipedia.org/wiki/Forecast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d096fc6576_0_0"/>
          <p:cNvSpPr/>
          <p:nvPr/>
        </p:nvSpPr>
        <p:spPr>
          <a:xfrm>
            <a:off x="12436" y="1836044"/>
            <a:ext cx="9144000" cy="5143500"/>
          </a:xfrm>
          <a:prstGeom prst="rect">
            <a:avLst/>
          </a:prstGeom>
          <a:solidFill>
            <a:srgbClr val="B811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13" u="none" cap="none" strike="noStrike">
              <a:solidFill>
                <a:schemeClr val="lt1"/>
              </a:solidFill>
              <a:latin typeface="Calibri"/>
              <a:ea typeface="Calibri"/>
              <a:cs typeface="Calibri"/>
              <a:sym typeface="Calibri"/>
            </a:endParaRPr>
          </a:p>
        </p:txBody>
      </p:sp>
      <p:pic>
        <p:nvPicPr>
          <p:cNvPr descr="A picture containing drawing&#10;&#10;Description automatically generated" id="140" name="Google Shape;140;g1d096fc6576_0_0"/>
          <p:cNvPicPr preferRelativeResize="0"/>
          <p:nvPr/>
        </p:nvPicPr>
        <p:blipFill rotWithShape="1">
          <a:blip r:embed="rId3">
            <a:alphaModFix/>
          </a:blip>
          <a:srcRect b="0" l="0" r="0" t="0"/>
          <a:stretch/>
        </p:blipFill>
        <p:spPr>
          <a:xfrm>
            <a:off x="279575" y="2990662"/>
            <a:ext cx="3610190" cy="1158493"/>
          </a:xfrm>
          <a:prstGeom prst="rect">
            <a:avLst/>
          </a:prstGeom>
          <a:noFill/>
          <a:ln>
            <a:noFill/>
          </a:ln>
        </p:spPr>
      </p:pic>
      <p:sp>
        <p:nvSpPr>
          <p:cNvPr id="141" name="Google Shape;141;g1d096fc6576_0_0"/>
          <p:cNvSpPr txBox="1"/>
          <p:nvPr/>
        </p:nvSpPr>
        <p:spPr>
          <a:xfrm>
            <a:off x="4772711" y="3030965"/>
            <a:ext cx="30702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100">
              <a:solidFill>
                <a:schemeClr val="lt1"/>
              </a:solidFill>
              <a:latin typeface="Georgia"/>
              <a:ea typeface="Georgia"/>
              <a:cs typeface="Georgia"/>
              <a:sym typeface="Georgia"/>
            </a:endParaRPr>
          </a:p>
          <a:p>
            <a:pPr indent="0" lvl="0" marL="0" marR="0" rtl="0" algn="l">
              <a:spcBef>
                <a:spcPts val="0"/>
              </a:spcBef>
              <a:spcAft>
                <a:spcPts val="0"/>
              </a:spcAft>
              <a:buNone/>
            </a:pPr>
            <a:r>
              <a:t/>
            </a:r>
            <a:endParaRPr sz="2100">
              <a:solidFill>
                <a:schemeClr val="lt1"/>
              </a:solidFill>
              <a:latin typeface="Georgia"/>
              <a:ea typeface="Georgia"/>
              <a:cs typeface="Georgia"/>
              <a:sym typeface="Georgia"/>
            </a:endParaRPr>
          </a:p>
        </p:txBody>
      </p:sp>
      <p:cxnSp>
        <p:nvCxnSpPr>
          <p:cNvPr id="142" name="Google Shape;142;g1d096fc6576_0_0"/>
          <p:cNvCxnSpPr/>
          <p:nvPr/>
        </p:nvCxnSpPr>
        <p:spPr>
          <a:xfrm>
            <a:off x="4718005" y="2658034"/>
            <a:ext cx="0" cy="1227600"/>
          </a:xfrm>
          <a:prstGeom prst="straightConnector1">
            <a:avLst/>
          </a:prstGeom>
          <a:noFill/>
          <a:ln cap="flat" cmpd="sng" w="9525">
            <a:solidFill>
              <a:srgbClr val="FFC000"/>
            </a:solidFill>
            <a:prstDash val="solid"/>
            <a:miter lim="800000"/>
            <a:headEnd len="sm" w="sm" type="none"/>
            <a:tailEnd len="sm" w="sm" type="none"/>
          </a:ln>
        </p:spPr>
      </p:cxnSp>
      <p:sp>
        <p:nvSpPr>
          <p:cNvPr id="143" name="Google Shape;143;g1d096fc6576_0_0"/>
          <p:cNvSpPr txBox="1"/>
          <p:nvPr/>
        </p:nvSpPr>
        <p:spPr>
          <a:xfrm>
            <a:off x="5228823" y="5536020"/>
            <a:ext cx="35547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eorgia"/>
                <a:ea typeface="Georgia"/>
                <a:cs typeface="Georgia"/>
                <a:sym typeface="Georgia"/>
              </a:rPr>
              <a:t> </a:t>
            </a:r>
            <a:endParaRPr/>
          </a:p>
          <a:p>
            <a:pPr indent="0" lvl="0" marL="0" marR="0" rtl="0" algn="l">
              <a:spcBef>
                <a:spcPts val="0"/>
              </a:spcBef>
              <a:spcAft>
                <a:spcPts val="0"/>
              </a:spcAft>
              <a:buNone/>
            </a:pPr>
            <a:r>
              <a:rPr lang="en-US" sz="1800">
                <a:solidFill>
                  <a:schemeClr val="lt1"/>
                </a:solidFill>
                <a:latin typeface="Georgia"/>
                <a:ea typeface="Georgia"/>
                <a:cs typeface="Georgia"/>
                <a:sym typeface="Georgia"/>
              </a:rPr>
              <a:t>Dr. Hemalatha</a:t>
            </a:r>
            <a:endParaRPr/>
          </a:p>
          <a:p>
            <a:pPr indent="0" lvl="0" marL="0" marR="0" rtl="0" algn="l">
              <a:spcBef>
                <a:spcPts val="0"/>
              </a:spcBef>
              <a:spcAft>
                <a:spcPts val="0"/>
              </a:spcAft>
              <a:buNone/>
            </a:pPr>
            <a:r>
              <a:rPr lang="en-US" sz="1800">
                <a:solidFill>
                  <a:schemeClr val="lt1"/>
                </a:solidFill>
                <a:latin typeface="Georgia"/>
                <a:ea typeface="Georgia"/>
                <a:cs typeface="Georgia"/>
                <a:sym typeface="Georgia"/>
              </a:rPr>
              <a:t>AmritaWNA</a:t>
            </a:r>
            <a:endParaRPr sz="1800">
              <a:solidFill>
                <a:schemeClr val="lt1"/>
              </a:solidFill>
              <a:latin typeface="Georgia"/>
              <a:ea typeface="Georgia"/>
              <a:cs typeface="Georgia"/>
              <a:sym typeface="Georgia"/>
            </a:endParaRPr>
          </a:p>
          <a:p>
            <a:pPr indent="0" lvl="0" marL="0" marR="0" rtl="0" algn="l">
              <a:spcBef>
                <a:spcPts val="0"/>
              </a:spcBef>
              <a:spcAft>
                <a:spcPts val="0"/>
              </a:spcAft>
              <a:buNone/>
            </a:pPr>
            <a:r>
              <a:rPr lang="en-US" sz="1800">
                <a:solidFill>
                  <a:schemeClr val="lt1"/>
                </a:solidFill>
                <a:latin typeface="Georgia"/>
                <a:ea typeface="Georgia"/>
                <a:cs typeface="Georgia"/>
                <a:sym typeface="Georgia"/>
              </a:rPr>
              <a:t>Amrita Vishwa Vidyapeetham</a:t>
            </a:r>
            <a:endParaRPr/>
          </a:p>
        </p:txBody>
      </p:sp>
      <p:pic>
        <p:nvPicPr>
          <p:cNvPr id="144" name="Google Shape;144;g1d096fc6576_0_0"/>
          <p:cNvPicPr preferRelativeResize="0"/>
          <p:nvPr/>
        </p:nvPicPr>
        <p:blipFill rotWithShape="1">
          <a:blip r:embed="rId4">
            <a:alphaModFix/>
          </a:blip>
          <a:srcRect b="0" l="0" r="0" t="0"/>
          <a:stretch/>
        </p:blipFill>
        <p:spPr>
          <a:xfrm>
            <a:off x="0" y="9064"/>
            <a:ext cx="9143999" cy="2793055"/>
          </a:xfrm>
          <a:prstGeom prst="rect">
            <a:avLst/>
          </a:prstGeom>
          <a:noFill/>
          <a:ln>
            <a:noFill/>
          </a:ln>
        </p:spPr>
      </p:pic>
      <p:sp>
        <p:nvSpPr>
          <p:cNvPr id="145" name="Google Shape;145;g1d096fc6576_0_0"/>
          <p:cNvSpPr txBox="1"/>
          <p:nvPr/>
        </p:nvSpPr>
        <p:spPr>
          <a:xfrm>
            <a:off x="-62128" y="4280292"/>
            <a:ext cx="9206100" cy="835200"/>
          </a:xfrm>
          <a:prstGeom prst="rect">
            <a:avLst/>
          </a:prstGeom>
          <a:noFill/>
          <a:ln>
            <a:noFill/>
          </a:ln>
        </p:spPr>
        <p:txBody>
          <a:bodyPr anchorCtr="0" anchor="b" bIns="34275" lIns="68550" spcFirstLastPara="1" rIns="68550" wrap="square" tIns="34275">
            <a:noAutofit/>
          </a:bodyPr>
          <a:lstStyle/>
          <a:p>
            <a:pPr indent="0" lvl="0" marL="0" marR="0" rtl="0" algn="ctr">
              <a:lnSpc>
                <a:spcPct val="90000"/>
              </a:lnSpc>
              <a:spcBef>
                <a:spcPts val="0"/>
              </a:spcBef>
              <a:spcAft>
                <a:spcPts val="0"/>
              </a:spcAft>
              <a:buClr>
                <a:schemeClr val="lt1"/>
              </a:buClr>
              <a:buSzPts val="4000"/>
              <a:buFont typeface="Georgia"/>
              <a:buNone/>
            </a:pPr>
            <a:r>
              <a:rPr lang="en-US" sz="4050">
                <a:solidFill>
                  <a:srgbClr val="FFFF00"/>
                </a:solidFill>
                <a:latin typeface="Georgia"/>
                <a:ea typeface="Georgia"/>
                <a:cs typeface="Georgia"/>
                <a:sym typeface="Georgia"/>
              </a:rPr>
              <a:t>Computational Learning Theory </a:t>
            </a:r>
            <a:endParaRPr b="0" i="0" sz="4050" u="none" cap="none" strike="noStrike">
              <a:solidFill>
                <a:srgbClr val="FFFF00"/>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d096fc6576_0_112"/>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14" name="Google Shape;214;g1d096fc6576_0_11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15" name="Google Shape;215;g1d096fc6576_0_112"/>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16" name="Google Shape;216;g1d096fc6576_0_112"/>
          <p:cNvPicPr preferRelativeResize="0"/>
          <p:nvPr/>
        </p:nvPicPr>
        <p:blipFill>
          <a:blip r:embed="rId3">
            <a:alphaModFix/>
          </a:blip>
          <a:stretch>
            <a:fillRect/>
          </a:stretch>
        </p:blipFill>
        <p:spPr>
          <a:xfrm>
            <a:off x="0" y="864079"/>
            <a:ext cx="9143999" cy="51298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d096fc6576_0_120"/>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23" name="Google Shape;223;g1d096fc6576_0_120"/>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24" name="Google Shape;224;g1d096fc6576_0_120"/>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25" name="Google Shape;225;g1d096fc6576_0_120"/>
          <p:cNvPicPr preferRelativeResize="0"/>
          <p:nvPr/>
        </p:nvPicPr>
        <p:blipFill>
          <a:blip r:embed="rId3">
            <a:alphaModFix/>
          </a:blip>
          <a:stretch>
            <a:fillRect/>
          </a:stretch>
        </p:blipFill>
        <p:spPr>
          <a:xfrm>
            <a:off x="0" y="853966"/>
            <a:ext cx="9143999" cy="51500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d096fc6576_0_128"/>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32" name="Google Shape;232;g1d096fc6576_0_12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33" name="Google Shape;233;g1d096fc6576_0_128"/>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34" name="Google Shape;234;g1d096fc6576_0_128"/>
          <p:cNvPicPr preferRelativeResize="0"/>
          <p:nvPr/>
        </p:nvPicPr>
        <p:blipFill>
          <a:blip r:embed="rId3">
            <a:alphaModFix/>
          </a:blip>
          <a:stretch>
            <a:fillRect/>
          </a:stretch>
        </p:blipFill>
        <p:spPr>
          <a:xfrm>
            <a:off x="0" y="1331051"/>
            <a:ext cx="9144001" cy="41958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d096fc6576_0_101"/>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41" name="Google Shape;241;g1d096fc6576_0_10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42" name="Google Shape;242;g1d096fc6576_0_101"/>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43" name="Google Shape;243;g1d096fc6576_0_101"/>
          <p:cNvPicPr preferRelativeResize="0"/>
          <p:nvPr/>
        </p:nvPicPr>
        <p:blipFill>
          <a:blip r:embed="rId3">
            <a:alphaModFix/>
          </a:blip>
          <a:stretch>
            <a:fillRect/>
          </a:stretch>
        </p:blipFill>
        <p:spPr>
          <a:xfrm>
            <a:off x="0" y="865909"/>
            <a:ext cx="9144000" cy="51261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d096fc6576_0_139"/>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50" name="Google Shape;250;g1d096fc6576_0_13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51" name="Google Shape;251;g1d096fc6576_0_139"/>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52" name="Google Shape;252;g1d096fc6576_0_139"/>
          <p:cNvPicPr preferRelativeResize="0"/>
          <p:nvPr/>
        </p:nvPicPr>
        <p:blipFill>
          <a:blip r:embed="rId3">
            <a:alphaModFix/>
          </a:blip>
          <a:stretch>
            <a:fillRect/>
          </a:stretch>
        </p:blipFill>
        <p:spPr>
          <a:xfrm>
            <a:off x="0" y="907120"/>
            <a:ext cx="9144002" cy="50437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d096fc6576_0_148"/>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59" name="Google Shape;259;g1d096fc6576_0_148"/>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60" name="Google Shape;260;g1d096fc6576_0_148"/>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61" name="Google Shape;261;g1d096fc6576_0_148"/>
          <p:cNvPicPr preferRelativeResize="0"/>
          <p:nvPr/>
        </p:nvPicPr>
        <p:blipFill>
          <a:blip r:embed="rId3">
            <a:alphaModFix/>
          </a:blip>
          <a:stretch>
            <a:fillRect/>
          </a:stretch>
        </p:blipFill>
        <p:spPr>
          <a:xfrm>
            <a:off x="0" y="865644"/>
            <a:ext cx="9143999" cy="51267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d096fc6576_0_157"/>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68" name="Google Shape;268;g1d096fc6576_0_15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69" name="Google Shape;269;g1d096fc6576_0_157"/>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70" name="Google Shape;270;g1d096fc6576_0_157"/>
          <p:cNvPicPr preferRelativeResize="0"/>
          <p:nvPr/>
        </p:nvPicPr>
        <p:blipFill>
          <a:blip r:embed="rId3">
            <a:alphaModFix/>
          </a:blip>
          <a:stretch>
            <a:fillRect/>
          </a:stretch>
        </p:blipFill>
        <p:spPr>
          <a:xfrm>
            <a:off x="0" y="866350"/>
            <a:ext cx="9144002" cy="512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1d096fc6576_0_165"/>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77" name="Google Shape;277;g1d096fc6576_0_165"/>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78" name="Google Shape;278;g1d096fc6576_0_165"/>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79" name="Google Shape;279;g1d096fc6576_0_165"/>
          <p:cNvPicPr preferRelativeResize="0"/>
          <p:nvPr/>
        </p:nvPicPr>
        <p:blipFill>
          <a:blip r:embed="rId3">
            <a:alphaModFix/>
          </a:blip>
          <a:stretch>
            <a:fillRect/>
          </a:stretch>
        </p:blipFill>
        <p:spPr>
          <a:xfrm>
            <a:off x="0" y="734467"/>
            <a:ext cx="9144003" cy="53890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d096fc6576_0_173"/>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86" name="Google Shape;286;g1d096fc6576_0_17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87" name="Google Shape;287;g1d096fc6576_0_173"/>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88" name="Google Shape;288;g1d096fc6576_0_173"/>
          <p:cNvPicPr preferRelativeResize="0"/>
          <p:nvPr/>
        </p:nvPicPr>
        <p:blipFill>
          <a:blip r:embed="rId3">
            <a:alphaModFix/>
          </a:blip>
          <a:stretch>
            <a:fillRect/>
          </a:stretch>
        </p:blipFill>
        <p:spPr>
          <a:xfrm>
            <a:off x="0" y="1298584"/>
            <a:ext cx="9144000" cy="2653932"/>
          </a:xfrm>
          <a:prstGeom prst="rect">
            <a:avLst/>
          </a:prstGeom>
          <a:noFill/>
          <a:ln>
            <a:noFill/>
          </a:ln>
        </p:spPr>
      </p:pic>
      <p:pic>
        <p:nvPicPr>
          <p:cNvPr id="289" name="Google Shape;289;g1d096fc6576_0_173"/>
          <p:cNvPicPr preferRelativeResize="0"/>
          <p:nvPr/>
        </p:nvPicPr>
        <p:blipFill>
          <a:blip r:embed="rId4">
            <a:alphaModFix/>
          </a:blip>
          <a:stretch>
            <a:fillRect/>
          </a:stretch>
        </p:blipFill>
        <p:spPr>
          <a:xfrm>
            <a:off x="1291275" y="3952523"/>
            <a:ext cx="6394099" cy="1853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d096fc6576_0_181"/>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96" name="Google Shape;296;g1d096fc6576_0_18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97" name="Google Shape;297;g1d096fc6576_0_181"/>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98" name="Google Shape;298;g1d096fc6576_0_181"/>
          <p:cNvPicPr preferRelativeResize="0"/>
          <p:nvPr/>
        </p:nvPicPr>
        <p:blipFill>
          <a:blip r:embed="rId3">
            <a:alphaModFix/>
          </a:blip>
          <a:stretch>
            <a:fillRect/>
          </a:stretch>
        </p:blipFill>
        <p:spPr>
          <a:xfrm>
            <a:off x="0" y="1738819"/>
            <a:ext cx="9144000" cy="33803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Computational learning theory </a:t>
            </a:r>
            <a:endParaRPr/>
          </a:p>
        </p:txBody>
      </p:sp>
      <p:sp>
        <p:nvSpPr>
          <p:cNvPr id="151" name="Google Shape;151;p2"/>
          <p:cNvSpPr txBox="1"/>
          <p:nvPr>
            <p:ph idx="11" type="ftr"/>
          </p:nvPr>
        </p:nvSpPr>
        <p:spPr>
          <a:xfrm>
            <a:off x="5796136" y="5877079"/>
            <a:ext cx="1471808" cy="24100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800">
                <a:latin typeface="Corsiva"/>
                <a:ea typeface="Corsiva"/>
                <a:cs typeface="Corsiva"/>
                <a:sym typeface="Corsiva"/>
              </a:rPr>
              <a:t>Source: Zhou Ji </a:t>
            </a:r>
            <a:endParaRPr sz="800">
              <a:latin typeface="Corsiva"/>
              <a:ea typeface="Corsiva"/>
              <a:cs typeface="Corsiva"/>
              <a:sym typeface="Corsiva"/>
            </a:endParaRPr>
          </a:p>
        </p:txBody>
      </p:sp>
      <p:sp>
        <p:nvSpPr>
          <p:cNvPr id="152" name="Google Shape;152;p2"/>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3" name="Google Shape;153;p2"/>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2128"/>
              <a:buChar char="🞂"/>
            </a:pPr>
            <a:r>
              <a:rPr b="1" lang="en-US" sz="2800"/>
              <a:t>Computational learning theory</a:t>
            </a:r>
            <a:r>
              <a:rPr lang="en-US" sz="2800"/>
              <a:t> is a mathematical field related to the analysis of machine learning algorithms. It is actually considered as a field of statistics.</a:t>
            </a:r>
            <a:endParaRPr/>
          </a:p>
          <a:p>
            <a:pPr indent="-274320" lvl="0" marL="274320" rtl="0" algn="l">
              <a:lnSpc>
                <a:spcPct val="90000"/>
              </a:lnSpc>
              <a:spcBef>
                <a:spcPts val="600"/>
              </a:spcBef>
              <a:spcAft>
                <a:spcPts val="0"/>
              </a:spcAft>
              <a:buSzPts val="2128"/>
              <a:buChar char="🞂"/>
            </a:pPr>
            <a:r>
              <a:rPr b="1" lang="en-US" sz="2800"/>
              <a:t>Machine learning algorithms</a:t>
            </a:r>
            <a:r>
              <a:rPr lang="en-US" sz="2800"/>
              <a:t> take a training set, form hypotheses or models, and make predictions about the future. Because the training set is finite and the future is uncertain, learning theory usually does not yield absolute guarantees of performance of the algorithms. Instead, probabilistic bounds on the performance of machine learning algorithms are quite common. </a:t>
            </a:r>
            <a:endParaRPr/>
          </a:p>
          <a:p>
            <a:pPr indent="-148844" lvl="0" marL="274320" rtl="0" algn="l">
              <a:spcBef>
                <a:spcPts val="600"/>
              </a:spcBef>
              <a:spcAft>
                <a:spcPts val="0"/>
              </a:spcAft>
              <a:buSzPts val="1976"/>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d096fc6576_0_192"/>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05" name="Google Shape;305;g1d096fc6576_0_192"/>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6" name="Google Shape;306;g1d096fc6576_0_192"/>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307" name="Google Shape;307;g1d096fc6576_0_192"/>
          <p:cNvPicPr preferRelativeResize="0"/>
          <p:nvPr/>
        </p:nvPicPr>
        <p:blipFill>
          <a:blip r:embed="rId3">
            <a:alphaModFix/>
          </a:blip>
          <a:stretch>
            <a:fillRect/>
          </a:stretch>
        </p:blipFill>
        <p:spPr>
          <a:xfrm>
            <a:off x="285750" y="256475"/>
            <a:ext cx="8401050" cy="6000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1d096fc6576_0_201"/>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14" name="Google Shape;314;g1d096fc6576_0_201"/>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15" name="Google Shape;315;g1d096fc6576_0_201"/>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316" name="Google Shape;316;g1d096fc6576_0_201"/>
          <p:cNvPicPr preferRelativeResize="0"/>
          <p:nvPr/>
        </p:nvPicPr>
        <p:blipFill>
          <a:blip r:embed="rId3">
            <a:alphaModFix/>
          </a:blip>
          <a:stretch>
            <a:fillRect/>
          </a:stretch>
        </p:blipFill>
        <p:spPr>
          <a:xfrm>
            <a:off x="0" y="483202"/>
            <a:ext cx="9144003" cy="55185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1d096fc6576_0_209"/>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23" name="Google Shape;323;g1d096fc6576_0_209"/>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24" name="Google Shape;324;g1d096fc6576_0_209"/>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325" name="Google Shape;325;g1d096fc6576_0_209"/>
          <p:cNvPicPr preferRelativeResize="0"/>
          <p:nvPr/>
        </p:nvPicPr>
        <p:blipFill>
          <a:blip r:embed="rId3">
            <a:alphaModFix/>
          </a:blip>
          <a:stretch>
            <a:fillRect/>
          </a:stretch>
        </p:blipFill>
        <p:spPr>
          <a:xfrm>
            <a:off x="0" y="1546099"/>
            <a:ext cx="9143998" cy="4283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d096fc6576_0_217"/>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32" name="Google Shape;332;g1d096fc6576_0_217"/>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33" name="Google Shape;333;g1d096fc6576_0_217"/>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334" name="Google Shape;334;g1d096fc6576_0_217"/>
          <p:cNvPicPr preferRelativeResize="0"/>
          <p:nvPr/>
        </p:nvPicPr>
        <p:blipFill>
          <a:blip r:embed="rId3">
            <a:alphaModFix/>
          </a:blip>
          <a:stretch>
            <a:fillRect/>
          </a:stretch>
        </p:blipFill>
        <p:spPr>
          <a:xfrm>
            <a:off x="0" y="708873"/>
            <a:ext cx="9143999" cy="54402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d096fc6576_0_226"/>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341" name="Google Shape;341;g1d096fc6576_0_226"/>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342" name="Google Shape;342;g1d096fc6576_0_226"/>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343" name="Google Shape;343;g1d096fc6576_0_226"/>
          <p:cNvPicPr preferRelativeResize="0"/>
          <p:nvPr/>
        </p:nvPicPr>
        <p:blipFill>
          <a:blip r:embed="rId3">
            <a:alphaModFix/>
          </a:blip>
          <a:stretch>
            <a:fillRect/>
          </a:stretch>
        </p:blipFill>
        <p:spPr>
          <a:xfrm>
            <a:off x="0" y="2415773"/>
            <a:ext cx="9144001" cy="1172955"/>
          </a:xfrm>
          <a:prstGeom prst="rect">
            <a:avLst/>
          </a:prstGeom>
          <a:noFill/>
          <a:ln>
            <a:noFill/>
          </a:ln>
        </p:spPr>
      </p:pic>
      <p:pic>
        <p:nvPicPr>
          <p:cNvPr id="344" name="Google Shape;344;g1d096fc6576_0_226"/>
          <p:cNvPicPr preferRelativeResize="0"/>
          <p:nvPr/>
        </p:nvPicPr>
        <p:blipFill>
          <a:blip r:embed="rId4">
            <a:alphaModFix/>
          </a:blip>
          <a:stretch>
            <a:fillRect/>
          </a:stretch>
        </p:blipFill>
        <p:spPr>
          <a:xfrm>
            <a:off x="0" y="3899749"/>
            <a:ext cx="9144001" cy="13827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VC Dimension</a:t>
            </a:r>
            <a:endParaRPr/>
          </a:p>
        </p:txBody>
      </p:sp>
      <p:sp>
        <p:nvSpPr>
          <p:cNvPr id="350" name="Google Shape;350;p9"/>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51" name="Google Shape;351;p9"/>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i="1" lang="en-US"/>
              <a:t>N</a:t>
            </a:r>
            <a:r>
              <a:rPr lang="en-US"/>
              <a:t> points can be labeled in 2</a:t>
            </a:r>
            <a:r>
              <a:rPr baseline="30000" i="1" lang="en-US"/>
              <a:t>N</a:t>
            </a:r>
            <a:r>
              <a:rPr i="1" lang="en-US"/>
              <a:t> </a:t>
            </a:r>
            <a:r>
              <a:rPr lang="en-US"/>
              <a:t>ways as +/–</a:t>
            </a:r>
            <a:endParaRPr/>
          </a:p>
          <a:p>
            <a:pPr indent="-274320" lvl="0" marL="274320" rtl="0" algn="l">
              <a:spcBef>
                <a:spcPts val="600"/>
              </a:spcBef>
              <a:spcAft>
                <a:spcPts val="0"/>
              </a:spcAft>
              <a:buSzPts val="1976"/>
              <a:buChar char="🞂"/>
            </a:pPr>
            <a:r>
              <a:rPr lang="en-US">
                <a:latin typeface="Quintessential"/>
                <a:ea typeface="Quintessential"/>
                <a:cs typeface="Quintessential"/>
                <a:sym typeface="Quintessential"/>
              </a:rPr>
              <a:t>H</a:t>
            </a:r>
            <a:r>
              <a:rPr lang="en-US"/>
              <a:t> </a:t>
            </a:r>
            <a:r>
              <a:rPr lang="en-US">
                <a:solidFill>
                  <a:schemeClr val="accent1"/>
                </a:solidFill>
              </a:rPr>
              <a:t>shatters</a:t>
            </a:r>
            <a:r>
              <a:rPr lang="en-US"/>
              <a:t> </a:t>
            </a:r>
            <a:r>
              <a:rPr i="1" lang="en-US"/>
              <a:t>N</a:t>
            </a:r>
            <a:r>
              <a:rPr lang="en-US"/>
              <a:t> if there </a:t>
            </a:r>
            <a:endParaRPr/>
          </a:p>
          <a:p>
            <a:pPr indent="-274320" lvl="0" marL="274320" rtl="0" algn="l">
              <a:spcBef>
                <a:spcPts val="600"/>
              </a:spcBef>
              <a:spcAft>
                <a:spcPts val="0"/>
              </a:spcAft>
              <a:buSzPts val="1976"/>
              <a:buFont typeface="Noto Sans Symbols"/>
              <a:buNone/>
            </a:pPr>
            <a:r>
              <a:rPr lang="en-US"/>
              <a:t>	exists </a:t>
            </a:r>
            <a:r>
              <a:rPr i="1" lang="en-US"/>
              <a:t>h </a:t>
            </a:r>
            <a:r>
              <a:rPr lang="en-US">
                <a:latin typeface="Noto Sans Symbols"/>
                <a:ea typeface="Noto Sans Symbols"/>
                <a:cs typeface="Noto Sans Symbols"/>
                <a:sym typeface="Noto Sans Symbols"/>
              </a:rPr>
              <a:t>∈</a:t>
            </a:r>
            <a:r>
              <a:rPr lang="en-US"/>
              <a:t> </a:t>
            </a:r>
            <a:r>
              <a:rPr lang="en-US">
                <a:latin typeface="Quintessential"/>
                <a:ea typeface="Quintessential"/>
                <a:cs typeface="Quintessential"/>
                <a:sym typeface="Quintessential"/>
              </a:rPr>
              <a:t>H</a:t>
            </a:r>
            <a:r>
              <a:rPr lang="en-US"/>
              <a:t> consistent </a:t>
            </a:r>
            <a:endParaRPr/>
          </a:p>
          <a:p>
            <a:pPr indent="-274320" lvl="0" marL="274320" rtl="0" algn="l">
              <a:spcBef>
                <a:spcPts val="600"/>
              </a:spcBef>
              <a:spcAft>
                <a:spcPts val="0"/>
              </a:spcAft>
              <a:buSzPts val="1976"/>
              <a:buFont typeface="Noto Sans Symbols"/>
              <a:buNone/>
            </a:pPr>
            <a:r>
              <a:rPr lang="en-US"/>
              <a:t>	for any of these: </a:t>
            </a:r>
            <a:endParaRPr/>
          </a:p>
          <a:p>
            <a:pPr indent="-274320" lvl="0" marL="274320" rtl="0" algn="l">
              <a:spcBef>
                <a:spcPts val="600"/>
              </a:spcBef>
              <a:spcAft>
                <a:spcPts val="0"/>
              </a:spcAft>
              <a:buSzPts val="1976"/>
              <a:buFont typeface="Noto Sans Symbols"/>
              <a:buNone/>
            </a:pPr>
            <a:r>
              <a:rPr lang="en-US"/>
              <a:t>	VC(</a:t>
            </a:r>
            <a:r>
              <a:rPr lang="en-US">
                <a:latin typeface="Quintessential"/>
                <a:ea typeface="Quintessential"/>
                <a:cs typeface="Quintessential"/>
                <a:sym typeface="Quintessential"/>
              </a:rPr>
              <a:t>H </a:t>
            </a:r>
            <a:r>
              <a:rPr lang="en-US"/>
              <a:t>) = </a:t>
            </a:r>
            <a:r>
              <a:rPr i="1" lang="en-US"/>
              <a:t>N</a:t>
            </a:r>
            <a:endParaRPr/>
          </a:p>
          <a:p>
            <a:pPr indent="-274320" lvl="0" marL="274320" rtl="0" algn="l">
              <a:spcBef>
                <a:spcPts val="600"/>
              </a:spcBef>
              <a:spcAft>
                <a:spcPts val="0"/>
              </a:spcAft>
              <a:buSzPts val="1976"/>
              <a:buFont typeface="Noto Sans Symbols"/>
              <a:buNone/>
            </a:pPr>
            <a:r>
              <a:t/>
            </a:r>
            <a:endParaRPr/>
          </a:p>
          <a:p>
            <a:pPr indent="-274320" lvl="0" marL="274320" rtl="0" algn="l">
              <a:spcBef>
                <a:spcPts val="600"/>
              </a:spcBef>
              <a:spcAft>
                <a:spcPts val="0"/>
              </a:spcAft>
              <a:buSzPts val="1976"/>
              <a:buFont typeface="Noto Sans Symbols"/>
              <a:buNone/>
            </a:pPr>
            <a:r>
              <a:t/>
            </a:r>
            <a:endParaRPr/>
          </a:p>
        </p:txBody>
      </p:sp>
      <p:pic>
        <p:nvPicPr>
          <p:cNvPr id="352" name="Google Shape;352;p9"/>
          <p:cNvPicPr preferRelativeResize="0"/>
          <p:nvPr/>
        </p:nvPicPr>
        <p:blipFill rotWithShape="1">
          <a:blip r:embed="rId3">
            <a:alphaModFix/>
          </a:blip>
          <a:srcRect b="0" l="0" r="0" t="0"/>
          <a:stretch/>
        </p:blipFill>
        <p:spPr>
          <a:xfrm>
            <a:off x="5076825" y="2997200"/>
            <a:ext cx="3468688" cy="3095625"/>
          </a:xfrm>
          <a:prstGeom prst="rect">
            <a:avLst/>
          </a:prstGeom>
          <a:noFill/>
          <a:ln>
            <a:noFill/>
          </a:ln>
        </p:spPr>
      </p:pic>
      <p:sp>
        <p:nvSpPr>
          <p:cNvPr id="353" name="Google Shape;353;p9"/>
          <p:cNvSpPr txBox="1"/>
          <p:nvPr/>
        </p:nvSpPr>
        <p:spPr>
          <a:xfrm>
            <a:off x="1763688" y="5877272"/>
            <a:ext cx="521841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000" u="none" cap="none" strike="noStrike">
                <a:solidFill>
                  <a:schemeClr val="accent1"/>
                </a:solidFill>
                <a:latin typeface="Bookman Old Style"/>
                <a:ea typeface="Bookman Old Style"/>
                <a:cs typeface="Bookman Old Style"/>
                <a:sym typeface="Bookman Old Style"/>
              </a:rPr>
              <a:t>An axis-aligned rectangle shatters 4 points only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b="1" lang="en-US"/>
              <a:t>Vapnik-Chervonenkis (VC) Dimension</a:t>
            </a:r>
            <a:endParaRPr/>
          </a:p>
        </p:txBody>
      </p:sp>
      <p:sp>
        <p:nvSpPr>
          <p:cNvPr id="359" name="Google Shape;359;p10"/>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0" name="Google Shape;360;p10"/>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lnSpcReduction="10000"/>
          </a:bodyPr>
          <a:lstStyle/>
          <a:p>
            <a:pPr indent="-274320" lvl="0" marL="274320" rtl="0" algn="l">
              <a:spcBef>
                <a:spcPts val="0"/>
              </a:spcBef>
              <a:spcAft>
                <a:spcPts val="0"/>
              </a:spcAft>
              <a:buSzPts val="1976"/>
              <a:buChar char="🞂"/>
            </a:pPr>
            <a:r>
              <a:rPr lang="en-US"/>
              <a:t>VC Dimension gives a very pessimistic estimate of the classification capacity of a hypothesis class.</a:t>
            </a:r>
            <a:endParaRPr/>
          </a:p>
          <a:p>
            <a:pPr indent="-274320" lvl="0" marL="274320" rtl="0" algn="l">
              <a:spcBef>
                <a:spcPts val="600"/>
              </a:spcBef>
              <a:spcAft>
                <a:spcPts val="0"/>
              </a:spcAft>
              <a:buSzPts val="1976"/>
              <a:buChar char="🞂"/>
            </a:pPr>
            <a:r>
              <a:rPr lang="en-US"/>
              <a:t>For example, it says that we can correctly classify only three points using a straight line hypothesis, and only 4 points using an axis-aligned rectangle hypothesis.</a:t>
            </a:r>
            <a:endParaRPr/>
          </a:p>
          <a:p>
            <a:pPr indent="-274320" lvl="0" marL="274320" rtl="0" algn="l">
              <a:spcBef>
                <a:spcPts val="600"/>
              </a:spcBef>
              <a:spcAft>
                <a:spcPts val="0"/>
              </a:spcAft>
              <a:buSzPts val="1976"/>
              <a:buChar char="🞂"/>
            </a:pPr>
            <a:r>
              <a:rPr lang="en-US"/>
              <a:t>What’s Missing: VC Dimension does not take into account the probability distribution from which instances are drawn.</a:t>
            </a:r>
            <a:endParaRPr/>
          </a:p>
          <a:p>
            <a:pPr indent="-274320" lvl="0" marL="274320" rtl="0" algn="l">
              <a:spcBef>
                <a:spcPts val="600"/>
              </a:spcBef>
              <a:spcAft>
                <a:spcPts val="0"/>
              </a:spcAft>
              <a:buSzPts val="1976"/>
              <a:buChar char="🞂"/>
            </a:pPr>
            <a:r>
              <a:rPr lang="en-US"/>
              <a:t>In real life, the world usually changes smoothly. Instances that are close to each other usually share the same label.</a:t>
            </a:r>
            <a:endParaRPr/>
          </a:p>
          <a:p>
            <a:pPr indent="-274320" lvl="0" marL="274320" rtl="0" algn="l">
              <a:spcBef>
                <a:spcPts val="600"/>
              </a:spcBef>
              <a:spcAft>
                <a:spcPts val="0"/>
              </a:spcAft>
              <a:buSzPts val="1976"/>
              <a:buChar char="🞂"/>
            </a:pPr>
            <a:r>
              <a:rPr lang="en-US"/>
              <a:t>Thus, the classification capacity of a hypothesis class is usually much more than its VC Dimension.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b="1" lang="en-US"/>
              <a:t>VC Dimension: Real life is more smooth</a:t>
            </a:r>
            <a:endParaRPr/>
          </a:p>
        </p:txBody>
      </p:sp>
      <p:sp>
        <p:nvSpPr>
          <p:cNvPr id="366" name="Google Shape;366;p11"/>
          <p:cNvSpPr txBox="1"/>
          <p:nvPr>
            <p:ph idx="11" type="ftr"/>
          </p:nvPr>
        </p:nvSpPr>
        <p:spPr>
          <a:xfrm>
            <a:off x="7380312" y="5373216"/>
            <a:ext cx="1560984" cy="36576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800"/>
              <a:t>Source: CS 586</a:t>
            </a:r>
            <a:endParaRPr sz="800"/>
          </a:p>
        </p:txBody>
      </p:sp>
      <p:sp>
        <p:nvSpPr>
          <p:cNvPr id="367" name="Google Shape;367;p11"/>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68" name="Google Shape;368;p11"/>
          <p:cNvSpPr txBox="1"/>
          <p:nvPr>
            <p:ph idx="1" type="body"/>
          </p:nvPr>
        </p:nvSpPr>
        <p:spPr>
          <a:xfrm>
            <a:off x="457200" y="1219200"/>
            <a:ext cx="8229600" cy="2209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Classes of neighbor points don’t vary randomly.</a:t>
            </a:r>
            <a:endParaRPr/>
          </a:p>
          <a:p>
            <a:pPr indent="-274320" lvl="0" marL="274320" rtl="0" algn="l">
              <a:spcBef>
                <a:spcPts val="600"/>
              </a:spcBef>
              <a:spcAft>
                <a:spcPts val="0"/>
              </a:spcAft>
              <a:buSzPts val="1976"/>
              <a:buChar char="🞂"/>
            </a:pPr>
            <a:r>
              <a:rPr lang="en-US"/>
              <a:t>Neighbor points usually have the same class.</a:t>
            </a:r>
            <a:endParaRPr/>
          </a:p>
          <a:p>
            <a:pPr indent="-274320" lvl="0" marL="274320" rtl="0" algn="l">
              <a:spcBef>
                <a:spcPts val="600"/>
              </a:spcBef>
              <a:spcAft>
                <a:spcPts val="0"/>
              </a:spcAft>
              <a:buSzPts val="1976"/>
              <a:buChar char="🞂"/>
            </a:pPr>
            <a:r>
              <a:rPr lang="en-US"/>
              <a:t>We know that the classification capacity of a line in 2-D is</a:t>
            </a:r>
            <a:endParaRPr/>
          </a:p>
          <a:p>
            <a:pPr indent="-274320" lvl="0" marL="274320" rtl="0" algn="l">
              <a:spcBef>
                <a:spcPts val="600"/>
              </a:spcBef>
              <a:spcAft>
                <a:spcPts val="0"/>
              </a:spcAft>
              <a:buSzPts val="1976"/>
              <a:buChar char="🞂"/>
            </a:pPr>
            <a:r>
              <a:rPr lang="en-US"/>
              <a:t>usually much more than 3 points!</a:t>
            </a:r>
            <a:endParaRPr/>
          </a:p>
        </p:txBody>
      </p:sp>
      <p:pic>
        <p:nvPicPr>
          <p:cNvPr id="369" name="Google Shape;369;p11"/>
          <p:cNvPicPr preferRelativeResize="0"/>
          <p:nvPr/>
        </p:nvPicPr>
        <p:blipFill rotWithShape="1">
          <a:blip r:embed="rId3">
            <a:alphaModFix/>
          </a:blip>
          <a:srcRect b="0" l="0" r="0" t="0"/>
          <a:stretch/>
        </p:blipFill>
        <p:spPr>
          <a:xfrm>
            <a:off x="2555776" y="3429000"/>
            <a:ext cx="3533775" cy="2686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b="1" lang="en-US"/>
              <a:t>Probably Approximately Correct (PAC) Learning</a:t>
            </a:r>
            <a:endParaRPr/>
          </a:p>
        </p:txBody>
      </p:sp>
      <p:sp>
        <p:nvSpPr>
          <p:cNvPr id="375" name="Google Shape;375;p12"/>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76" name="Google Shape;376;p12"/>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fontScale="92500" lnSpcReduction="10000"/>
          </a:bodyPr>
          <a:lstStyle/>
          <a:p>
            <a:pPr indent="-274320" lvl="0" marL="274320" rtl="0" algn="l">
              <a:spcBef>
                <a:spcPts val="0"/>
              </a:spcBef>
              <a:spcAft>
                <a:spcPts val="0"/>
              </a:spcAft>
              <a:buSzPct val="76000"/>
              <a:buChar char="🞂"/>
            </a:pPr>
            <a:r>
              <a:rPr b="1" lang="en-US" sz="2800"/>
              <a:t>PAC learning framework </a:t>
            </a:r>
            <a:r>
              <a:rPr lang="en-US" sz="2800"/>
              <a:t>is a branch of computational learning theory.</a:t>
            </a:r>
            <a:endParaRPr/>
          </a:p>
          <a:p>
            <a:pPr indent="-149326" lvl="0" marL="274320" rtl="0" algn="l">
              <a:spcBef>
                <a:spcPts val="600"/>
              </a:spcBef>
              <a:spcAft>
                <a:spcPts val="0"/>
              </a:spcAft>
              <a:buSzPct val="76000"/>
              <a:buNone/>
            </a:pPr>
            <a:r>
              <a:t/>
            </a:r>
            <a:endParaRPr sz="2800"/>
          </a:p>
          <a:p>
            <a:pPr indent="-274320" lvl="0" marL="274320" rtl="0" algn="l">
              <a:lnSpc>
                <a:spcPct val="80000"/>
              </a:lnSpc>
              <a:spcBef>
                <a:spcPts val="600"/>
              </a:spcBef>
              <a:spcAft>
                <a:spcPts val="0"/>
              </a:spcAft>
              <a:buSzPct val="76000"/>
              <a:buChar char="🞂"/>
            </a:pPr>
            <a:r>
              <a:rPr lang="en-US" sz="2800"/>
              <a:t>Probably approximately correct learning (PAC learning) is a framework of learning that was proposed by Leslie Valiant in his paper </a:t>
            </a:r>
            <a:r>
              <a:rPr i="1" lang="en-US" sz="2800"/>
              <a:t>A theory of the learnable</a:t>
            </a:r>
            <a:r>
              <a:rPr lang="en-US" sz="2800"/>
              <a:t>.</a:t>
            </a:r>
            <a:endParaRPr/>
          </a:p>
          <a:p>
            <a:pPr indent="-149326" lvl="0" marL="274320" rtl="0" algn="l">
              <a:lnSpc>
                <a:spcPct val="80000"/>
              </a:lnSpc>
              <a:spcBef>
                <a:spcPts val="600"/>
              </a:spcBef>
              <a:spcAft>
                <a:spcPts val="0"/>
              </a:spcAft>
              <a:buSzPct val="76000"/>
              <a:buNone/>
            </a:pPr>
            <a:r>
              <a:t/>
            </a:r>
            <a:endParaRPr sz="2800"/>
          </a:p>
          <a:p>
            <a:pPr indent="-274320" lvl="0" marL="274320" rtl="0" algn="l">
              <a:lnSpc>
                <a:spcPct val="80000"/>
              </a:lnSpc>
              <a:spcBef>
                <a:spcPts val="600"/>
              </a:spcBef>
              <a:spcAft>
                <a:spcPts val="0"/>
              </a:spcAft>
              <a:buSzPct val="76000"/>
              <a:buChar char="🞂"/>
            </a:pPr>
            <a:r>
              <a:rPr lang="en-US" sz="2800"/>
              <a:t>In this framework the learner gets samples that are classified according to a function from a certain class. The aim of the learner is to find an approximation of the function with high probability. We demand the learner to be able to learn the concept given any </a:t>
            </a:r>
            <a:r>
              <a:rPr b="1" lang="en-US" sz="2800"/>
              <a:t>arbitrary</a:t>
            </a:r>
            <a:r>
              <a:rPr lang="en-US" sz="2800"/>
              <a:t> approximation ratio, probability of success or </a:t>
            </a:r>
            <a:r>
              <a:rPr b="1" lang="en-US" sz="2800"/>
              <a:t>distribution of the samples.</a:t>
            </a:r>
            <a:endParaRPr/>
          </a:p>
          <a:p>
            <a:pPr indent="-149326" lvl="0" marL="274320" rtl="0" algn="l">
              <a:lnSpc>
                <a:spcPct val="80000"/>
              </a:lnSpc>
              <a:spcBef>
                <a:spcPts val="600"/>
              </a:spcBef>
              <a:spcAft>
                <a:spcPts val="0"/>
              </a:spcAft>
              <a:buSzPct val="76000"/>
              <a:buNone/>
            </a:pPr>
            <a:r>
              <a:t/>
            </a:r>
            <a:endParaRPr b="1" sz="2800"/>
          </a:p>
          <a:p>
            <a:pPr indent="-158254" lvl="0" marL="274320" rtl="0" algn="l">
              <a:spcBef>
                <a:spcPts val="600"/>
              </a:spcBef>
              <a:spcAft>
                <a:spcPts val="0"/>
              </a:spcAft>
              <a:buSzPct val="760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Probably Approximately Correct (PAC) Learning</a:t>
            </a:r>
            <a:endParaRPr/>
          </a:p>
        </p:txBody>
      </p:sp>
      <p:sp>
        <p:nvSpPr>
          <p:cNvPr id="382" name="Google Shape;382;p13"/>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83" name="Google Shape;383;p13"/>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fontScale="92500" lnSpcReduction="10000"/>
          </a:bodyPr>
          <a:lstStyle/>
          <a:p>
            <a:pPr indent="-274320" lvl="0" marL="274320" rtl="0" algn="l">
              <a:spcBef>
                <a:spcPts val="0"/>
              </a:spcBef>
              <a:spcAft>
                <a:spcPts val="0"/>
              </a:spcAft>
              <a:buSzPct val="76000"/>
              <a:buChar char="🞂"/>
            </a:pPr>
            <a:r>
              <a:rPr lang="en-US"/>
              <a:t>When we learn a hypothesis, we want it to be approximately correct, i.e., the error probability is bounded by a small value.</a:t>
            </a:r>
            <a:endParaRPr/>
          </a:p>
          <a:p>
            <a:pPr indent="-274320" lvl="0" marL="274320" rtl="0" algn="l">
              <a:spcBef>
                <a:spcPts val="600"/>
              </a:spcBef>
              <a:spcAft>
                <a:spcPts val="0"/>
              </a:spcAft>
              <a:buSzPct val="76000"/>
              <a:buChar char="🞂"/>
            </a:pPr>
            <a:r>
              <a:rPr lang="en-US"/>
              <a:t>PAC Learning:  Given</a:t>
            </a:r>
            <a:endParaRPr/>
          </a:p>
          <a:p>
            <a:pPr indent="-274344" lvl="1" marL="548640" rtl="0" algn="l">
              <a:spcBef>
                <a:spcPts val="500"/>
              </a:spcBef>
              <a:spcAft>
                <a:spcPts val="0"/>
              </a:spcAft>
              <a:buSzPct val="76000"/>
              <a:buChar char="🞂"/>
            </a:pPr>
            <a:r>
              <a:rPr lang="en-US"/>
              <a:t>a learner L</a:t>
            </a:r>
            <a:endParaRPr/>
          </a:p>
          <a:p>
            <a:pPr indent="-274344" lvl="1" marL="548640" rtl="0" algn="l">
              <a:spcBef>
                <a:spcPts val="500"/>
              </a:spcBef>
              <a:spcAft>
                <a:spcPts val="0"/>
              </a:spcAft>
              <a:buSzPct val="76000"/>
              <a:buChar char="🞂"/>
            </a:pPr>
            <a:r>
              <a:rPr lang="en-US"/>
              <a:t>a class C</a:t>
            </a:r>
            <a:endParaRPr/>
          </a:p>
          <a:p>
            <a:pPr indent="-274344" lvl="1" marL="548640" rtl="0" algn="l">
              <a:spcBef>
                <a:spcPts val="500"/>
              </a:spcBef>
              <a:spcAft>
                <a:spcPts val="0"/>
              </a:spcAft>
              <a:buSzPct val="76000"/>
              <a:buChar char="🞂"/>
            </a:pPr>
            <a:r>
              <a:rPr lang="en-US"/>
              <a:t>a hypothesis h to learn for class C</a:t>
            </a:r>
            <a:endParaRPr/>
          </a:p>
          <a:p>
            <a:pPr indent="-274344" lvl="1" marL="548640" rtl="0" algn="l">
              <a:spcBef>
                <a:spcPts val="500"/>
              </a:spcBef>
              <a:spcAft>
                <a:spcPts val="0"/>
              </a:spcAft>
              <a:buSzPct val="76000"/>
              <a:buChar char="🞂"/>
            </a:pPr>
            <a:r>
              <a:rPr lang="en-US"/>
              <a:t>a set of examples to learn from, drawn from some unknown but fixed probability distribution p(x)</a:t>
            </a:r>
            <a:endParaRPr/>
          </a:p>
          <a:p>
            <a:pPr indent="-274344" lvl="1" marL="548640" rtl="0" algn="l">
              <a:spcBef>
                <a:spcPts val="500"/>
              </a:spcBef>
              <a:spcAft>
                <a:spcPts val="0"/>
              </a:spcAft>
              <a:buSzPct val="76000"/>
              <a:buChar char="🞂"/>
            </a:pPr>
            <a:r>
              <a:rPr lang="en-US"/>
              <a:t>a maximum error ε &gt; 0 allowed in learning</a:t>
            </a:r>
            <a:endParaRPr/>
          </a:p>
          <a:p>
            <a:pPr indent="-274344" lvl="1" marL="548640" rtl="0" algn="l">
              <a:spcBef>
                <a:spcPts val="500"/>
              </a:spcBef>
              <a:spcAft>
                <a:spcPts val="0"/>
              </a:spcAft>
              <a:buSzPct val="76000"/>
              <a:buChar char="🞂"/>
            </a:pPr>
            <a:r>
              <a:rPr lang="en-US"/>
              <a:t>a probability value </a:t>
            </a:r>
            <a:r>
              <a:rPr lang="en-US" sz="2400"/>
              <a:t>δ ≤ </a:t>
            </a:r>
            <a:r>
              <a:rPr lang="en-US"/>
              <a:t> 1/2</a:t>
            </a:r>
            <a:endParaRPr/>
          </a:p>
          <a:p>
            <a:pPr indent="-274320" lvl="0" marL="274320" rtl="0" algn="l">
              <a:spcBef>
                <a:spcPts val="600"/>
              </a:spcBef>
              <a:spcAft>
                <a:spcPts val="0"/>
              </a:spcAft>
              <a:buSzPct val="76000"/>
              <a:buChar char="🞂"/>
            </a:pPr>
            <a:r>
              <a:rPr lang="en-US"/>
              <a:t>The Problem: Find the number of examples N that the learner L must see so that it can learn a hypothesis h with error at most ε &gt; 0 with probability at least 1 − </a:t>
            </a:r>
            <a:r>
              <a:rPr lang="en-US" sz="2800"/>
              <a:t>δ</a:t>
            </a:r>
            <a:r>
              <a:rPr lang="en-US"/>
              <a:t>.</a:t>
            </a:r>
            <a:endParaRPr/>
          </a:p>
          <a:p>
            <a:pPr indent="-158254" lvl="0" marL="274320" rtl="0" algn="l">
              <a:spcBef>
                <a:spcPts val="600"/>
              </a:spcBef>
              <a:spcAft>
                <a:spcPts val="0"/>
              </a:spcAft>
              <a:buSzPct val="76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Computational learning theory </a:t>
            </a:r>
            <a:endParaRPr/>
          </a:p>
        </p:txBody>
      </p:sp>
      <p:sp>
        <p:nvSpPr>
          <p:cNvPr id="159" name="Google Shape;159;p3"/>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0" name="Google Shape;160;p3"/>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In addition to performance bounds, computational learning theorists study the time complexity and feasibility of learning. </a:t>
            </a:r>
            <a:endParaRPr/>
          </a:p>
          <a:p>
            <a:pPr indent="-274320" lvl="0" marL="274320" rtl="0" algn="l">
              <a:spcBef>
                <a:spcPts val="600"/>
              </a:spcBef>
              <a:spcAft>
                <a:spcPts val="0"/>
              </a:spcAft>
              <a:buSzPts val="1976"/>
              <a:buChar char="🞂"/>
            </a:pPr>
            <a:r>
              <a:t/>
            </a:r>
            <a:endParaRPr/>
          </a:p>
          <a:p>
            <a:pPr indent="-148844" lvl="0" marL="274320" rtl="0" algn="l">
              <a:spcBef>
                <a:spcPts val="600"/>
              </a:spcBef>
              <a:spcAft>
                <a:spcPts val="0"/>
              </a:spcAft>
              <a:buSzPts val="1976"/>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Probably Approximately Correct (PAC) Learning</a:t>
            </a:r>
            <a:endParaRPr/>
          </a:p>
        </p:txBody>
      </p:sp>
      <p:sp>
        <p:nvSpPr>
          <p:cNvPr id="389" name="Google Shape;389;p14"/>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90" name="Google Shape;390;p14"/>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148844" lvl="0" marL="274320" rtl="0" algn="l">
              <a:spcBef>
                <a:spcPts val="0"/>
              </a:spcBef>
              <a:spcAft>
                <a:spcPts val="0"/>
              </a:spcAft>
              <a:buSzPts val="1976"/>
              <a:buNone/>
            </a:pPr>
            <a:r>
              <a:t/>
            </a:r>
            <a:endParaRPr i="1"/>
          </a:p>
          <a:p>
            <a:pPr indent="-274320" lvl="0" marL="274320" rtl="0" algn="l">
              <a:spcBef>
                <a:spcPts val="600"/>
              </a:spcBef>
              <a:spcAft>
                <a:spcPts val="0"/>
              </a:spcAft>
              <a:buSzPts val="1976"/>
              <a:buChar char="🞂"/>
            </a:pPr>
            <a:r>
              <a:rPr lang="en-US"/>
              <a:t>In </a:t>
            </a:r>
            <a:r>
              <a:rPr i="1" lang="en-US"/>
              <a:t>Probably Approximately Correct </a:t>
            </a:r>
            <a:r>
              <a:rPr lang="en-US"/>
              <a:t>(PAC) </a:t>
            </a:r>
            <a:r>
              <a:rPr i="1" lang="en-US"/>
              <a:t>learning</a:t>
            </a:r>
            <a:r>
              <a:rPr lang="en-US"/>
              <a:t>, given a class, C, and examples drawn from some unknown but fixed probability distribution, </a:t>
            </a:r>
            <a:r>
              <a:rPr i="1" lang="en-US"/>
              <a:t>p(x)</a:t>
            </a:r>
            <a:r>
              <a:rPr lang="en-US"/>
              <a:t>, we want to find the number of examples, </a:t>
            </a:r>
            <a:r>
              <a:rPr i="1" lang="en-US"/>
              <a:t>N</a:t>
            </a:r>
            <a:r>
              <a:rPr lang="en-US"/>
              <a:t>, such that with probability at least 1 − </a:t>
            </a:r>
            <a:r>
              <a:rPr i="1" lang="en-US"/>
              <a:t>δ</a:t>
            </a:r>
            <a:r>
              <a:rPr lang="en-US"/>
              <a:t>, the hypothesis </a:t>
            </a:r>
            <a:r>
              <a:rPr i="1" lang="en-US"/>
              <a:t>h </a:t>
            </a:r>
            <a:r>
              <a:rPr lang="en-US"/>
              <a:t>has error at most , for arbitrary </a:t>
            </a:r>
            <a:r>
              <a:rPr i="1" lang="en-US"/>
              <a:t>δ </a:t>
            </a:r>
            <a:r>
              <a:rPr lang="en-US"/>
              <a:t>≤ 1</a:t>
            </a:r>
            <a:r>
              <a:rPr i="1" lang="en-US"/>
              <a:t>/</a:t>
            </a:r>
            <a:r>
              <a:rPr lang="en-US"/>
              <a:t>2 and ε </a:t>
            </a:r>
            <a:r>
              <a:rPr i="1" lang="en-US"/>
              <a:t>&gt; </a:t>
            </a:r>
            <a:r>
              <a:rPr lang="en-US"/>
              <a:t>0</a:t>
            </a:r>
            <a:endParaRPr/>
          </a:p>
          <a:p>
            <a:pPr indent="0" lvl="0" marL="0" rtl="0" algn="l">
              <a:spcBef>
                <a:spcPts val="600"/>
              </a:spcBef>
              <a:spcAft>
                <a:spcPts val="0"/>
              </a:spcAft>
              <a:buSzPts val="1976"/>
              <a:buNone/>
            </a:pPr>
            <a:r>
              <a:rPr i="1" lang="en-US"/>
              <a:t>			P</a:t>
            </a:r>
            <a:r>
              <a:rPr lang="en-US"/>
              <a:t>{CΔ</a:t>
            </a:r>
            <a:r>
              <a:rPr i="1" lang="en-US"/>
              <a:t>h </a:t>
            </a:r>
            <a:r>
              <a:rPr lang="en-US"/>
              <a:t>≤ ε} ≥ 1 − </a:t>
            </a:r>
            <a:r>
              <a:rPr i="1" lang="en-US"/>
              <a:t>δ</a:t>
            </a:r>
            <a:endParaRPr/>
          </a:p>
          <a:p>
            <a:pPr indent="0" lvl="0" marL="0" rtl="0" algn="l">
              <a:spcBef>
                <a:spcPts val="600"/>
              </a:spcBef>
              <a:spcAft>
                <a:spcPts val="0"/>
              </a:spcAft>
              <a:buSzPts val="1976"/>
              <a:buNone/>
            </a:pPr>
            <a:r>
              <a:rPr lang="en-US"/>
              <a:t>     where CΔ</a:t>
            </a:r>
            <a:r>
              <a:rPr i="1" lang="en-US"/>
              <a:t>h </a:t>
            </a:r>
            <a:r>
              <a:rPr lang="en-US"/>
              <a:t>is the region of difference between C and </a:t>
            </a:r>
            <a:r>
              <a:rPr i="1" lang="en-US"/>
              <a:t>h</a:t>
            </a:r>
            <a:r>
              <a:rPr lang="en-US"/>
              <a:t>.</a:t>
            </a:r>
            <a:endParaRPr/>
          </a:p>
          <a:p>
            <a:pPr indent="-148844" lvl="0" marL="274320" rtl="0" algn="l">
              <a:spcBef>
                <a:spcPts val="600"/>
              </a:spcBef>
              <a:spcAft>
                <a:spcPts val="0"/>
              </a:spcAft>
              <a:buSzPts val="1976"/>
              <a:buNone/>
            </a:pPr>
            <a:r>
              <a:t/>
            </a:r>
            <a:endParaRPr i="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Probably Approximately Correct (PAC) Learning</a:t>
            </a:r>
            <a:endParaRPr/>
          </a:p>
        </p:txBody>
      </p:sp>
      <p:sp>
        <p:nvSpPr>
          <p:cNvPr id="396" name="Google Shape;396;p15"/>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97" name="Google Shape;397;p15"/>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fontScale="92500" lnSpcReduction="20000"/>
          </a:bodyPr>
          <a:lstStyle/>
          <a:p>
            <a:pPr indent="-158254" lvl="0" marL="274320" rtl="0" algn="l">
              <a:spcBef>
                <a:spcPts val="0"/>
              </a:spcBef>
              <a:spcAft>
                <a:spcPts val="0"/>
              </a:spcAft>
              <a:buSzPct val="76000"/>
              <a:buNone/>
            </a:pPr>
            <a:r>
              <a:t/>
            </a:r>
            <a:endParaRPr/>
          </a:p>
          <a:p>
            <a:pPr indent="-274320" lvl="0" marL="274320" rtl="0" algn="l">
              <a:spcBef>
                <a:spcPts val="600"/>
              </a:spcBef>
              <a:spcAft>
                <a:spcPts val="0"/>
              </a:spcAft>
              <a:buSzPct val="76000"/>
              <a:buChar char="🞂"/>
            </a:pPr>
            <a:r>
              <a:rPr lang="en-US"/>
              <a:t>We don’t need a hypothesis with zero error. There might be some  error as long as it is small (bounded by a constant  ε).</a:t>
            </a:r>
            <a:endParaRPr/>
          </a:p>
          <a:p>
            <a:pPr indent="-158254" lvl="0" marL="274320" rtl="0" algn="l">
              <a:spcBef>
                <a:spcPts val="600"/>
              </a:spcBef>
              <a:spcAft>
                <a:spcPts val="0"/>
              </a:spcAft>
              <a:buSzPct val="76000"/>
              <a:buNone/>
            </a:pPr>
            <a:r>
              <a:t/>
            </a:r>
            <a:endParaRPr/>
          </a:p>
          <a:p>
            <a:pPr indent="-274320" lvl="0" marL="274320" rtl="0" algn="l">
              <a:spcBef>
                <a:spcPts val="600"/>
              </a:spcBef>
              <a:spcAft>
                <a:spcPts val="0"/>
              </a:spcAft>
              <a:buSzPct val="76000"/>
              <a:buChar char="🞂"/>
            </a:pPr>
            <a:r>
              <a:rPr lang="en-US"/>
              <a:t>We don’t need to always produce such a good enough hypothesis. The probability of failure should be bounded by a constant δ. </a:t>
            </a:r>
            <a:endParaRPr/>
          </a:p>
          <a:p>
            <a:pPr indent="0" lvl="0" marL="0" rtl="0" algn="l">
              <a:spcBef>
                <a:spcPts val="600"/>
              </a:spcBef>
              <a:spcAft>
                <a:spcPts val="0"/>
              </a:spcAft>
              <a:buSzPct val="76000"/>
              <a:buNone/>
            </a:pPr>
            <a:r>
              <a:t/>
            </a:r>
            <a:endParaRPr/>
          </a:p>
          <a:p>
            <a:pPr indent="-274320" lvl="0" marL="274320" rtl="0" algn="l">
              <a:spcBef>
                <a:spcPts val="600"/>
              </a:spcBef>
              <a:spcAft>
                <a:spcPts val="0"/>
              </a:spcAft>
              <a:buSzPct val="76000"/>
              <a:buChar char="🞂"/>
            </a:pPr>
            <a:r>
              <a:rPr lang="en-US"/>
              <a:t>A class of concepts </a:t>
            </a:r>
            <a:r>
              <a:rPr b="1" lang="en-US"/>
              <a:t>C</a:t>
            </a:r>
            <a:r>
              <a:rPr lang="en-US"/>
              <a:t> (defined over an input space with examples of size </a:t>
            </a:r>
            <a:r>
              <a:rPr b="1" lang="en-US"/>
              <a:t>n</a:t>
            </a:r>
            <a:r>
              <a:rPr lang="en-US"/>
              <a:t>) is </a:t>
            </a:r>
            <a:r>
              <a:rPr lang="en-US">
                <a:solidFill>
                  <a:srgbClr val="FF0000"/>
                </a:solidFill>
              </a:rPr>
              <a:t>PAC learnable </a:t>
            </a:r>
            <a:r>
              <a:rPr lang="en-US"/>
              <a:t>by a learning algorithm </a:t>
            </a:r>
            <a:r>
              <a:rPr b="1" lang="en-US"/>
              <a:t>L</a:t>
            </a:r>
            <a:r>
              <a:rPr lang="en-US"/>
              <a:t>, if  for arbitrary small  </a:t>
            </a:r>
            <a:r>
              <a:rPr b="1" lang="en-US"/>
              <a:t>δ </a:t>
            </a:r>
            <a:r>
              <a:rPr lang="en-US"/>
              <a:t>and </a:t>
            </a:r>
            <a:r>
              <a:rPr b="1" lang="en-US"/>
              <a:t>ε, </a:t>
            </a:r>
            <a:r>
              <a:rPr lang="en-US"/>
              <a:t>and for all concepts </a:t>
            </a:r>
            <a:r>
              <a:rPr b="1" lang="en-US"/>
              <a:t>c</a:t>
            </a:r>
            <a:r>
              <a:rPr lang="en-US"/>
              <a:t> in </a:t>
            </a:r>
            <a:r>
              <a:rPr b="1" lang="en-US"/>
              <a:t>C</a:t>
            </a:r>
            <a:r>
              <a:rPr lang="en-US"/>
              <a:t>, and for all distributions </a:t>
            </a:r>
            <a:r>
              <a:rPr b="1" lang="en-US"/>
              <a:t>D</a:t>
            </a:r>
            <a:r>
              <a:rPr lang="en-US"/>
              <a:t> over the input space</a:t>
            </a:r>
            <a:r>
              <a:rPr b="1" lang="en-US"/>
              <a:t>, </a:t>
            </a:r>
            <a:r>
              <a:rPr lang="en-US"/>
              <a:t>there is a 1-</a:t>
            </a:r>
            <a:r>
              <a:rPr b="1" lang="en-US"/>
              <a:t>δ</a:t>
            </a:r>
            <a:r>
              <a:rPr lang="en-US"/>
              <a:t> probability that the hypothesis </a:t>
            </a:r>
            <a:r>
              <a:rPr b="1" lang="en-US"/>
              <a:t>h </a:t>
            </a:r>
            <a:r>
              <a:rPr lang="en-US"/>
              <a:t>selected from space </a:t>
            </a:r>
            <a:r>
              <a:rPr b="1" lang="en-US"/>
              <a:t>H</a:t>
            </a:r>
            <a:r>
              <a:rPr lang="en-US"/>
              <a:t> by  learning algorithm </a:t>
            </a:r>
            <a:r>
              <a:rPr b="1" lang="en-US"/>
              <a:t>L</a:t>
            </a:r>
            <a:r>
              <a:rPr lang="en-US"/>
              <a:t> is approximately correct (has error less than  </a:t>
            </a:r>
            <a:r>
              <a:rPr b="1" lang="en-US"/>
              <a:t>ε</a:t>
            </a:r>
            <a:r>
              <a:rPr lang="en-US"/>
              <a:t>). </a:t>
            </a:r>
            <a:endParaRPr/>
          </a:p>
          <a:p>
            <a:pPr indent="-158254" lvl="0" marL="274320" rtl="0" algn="l">
              <a:spcBef>
                <a:spcPts val="600"/>
              </a:spcBef>
              <a:spcAft>
                <a:spcPts val="0"/>
              </a:spcAft>
              <a:buSzPct val="760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PAC Learning for the Tightest Rectangle Hypothesis</a:t>
            </a:r>
            <a:endParaRPr/>
          </a:p>
        </p:txBody>
      </p:sp>
      <p:sp>
        <p:nvSpPr>
          <p:cNvPr id="403" name="Google Shape;403;p16"/>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04" name="Google Shape;404;p16"/>
          <p:cNvSpPr txBox="1"/>
          <p:nvPr>
            <p:ph idx="1" type="body"/>
          </p:nvPr>
        </p:nvSpPr>
        <p:spPr>
          <a:xfrm>
            <a:off x="457200" y="1219200"/>
            <a:ext cx="8229600" cy="1233918"/>
          </a:xfrm>
          <a:prstGeom prst="rect">
            <a:avLst/>
          </a:prstGeom>
          <a:noFill/>
          <a:ln>
            <a:noFill/>
          </a:ln>
        </p:spPr>
        <p:txBody>
          <a:bodyPr anchorCtr="0" anchor="t" bIns="45700" lIns="91425" spcFirstLastPara="1" rIns="91425" wrap="square" tIns="45700">
            <a:normAutofit fontScale="77500" lnSpcReduction="20000"/>
          </a:bodyPr>
          <a:lstStyle/>
          <a:p>
            <a:pPr indent="-274320" lvl="0" marL="274320" rtl="0" algn="l">
              <a:spcBef>
                <a:spcPts val="0"/>
              </a:spcBef>
              <a:spcAft>
                <a:spcPts val="0"/>
              </a:spcAft>
              <a:buSzPct val="76000"/>
              <a:buChar char="🞂"/>
            </a:pPr>
            <a:r>
              <a:rPr lang="en-US"/>
              <a:t>Assume a learning algorithm L uses the tightest rectangle that is </a:t>
            </a:r>
            <a:r>
              <a:rPr b="1" lang="en-US"/>
              <a:t>most specific</a:t>
            </a:r>
            <a:r>
              <a:rPr lang="en-US"/>
              <a:t> (touches the positive examples at the border of the rectangle).</a:t>
            </a:r>
            <a:endParaRPr/>
          </a:p>
          <a:p>
            <a:pPr indent="-274320" lvl="0" marL="274320" rtl="0" algn="l">
              <a:spcBef>
                <a:spcPts val="600"/>
              </a:spcBef>
              <a:spcAft>
                <a:spcPts val="0"/>
              </a:spcAft>
              <a:buSzPct val="76000"/>
              <a:buChar char="🞂"/>
            </a:pPr>
            <a:r>
              <a:rPr lang="en-US"/>
              <a:t>Question: Is this </a:t>
            </a:r>
            <a:r>
              <a:rPr b="1" lang="en-US"/>
              <a:t>class of problems</a:t>
            </a:r>
            <a:r>
              <a:rPr lang="en-US"/>
              <a:t> PAC learnable by L? </a:t>
            </a:r>
            <a:endParaRPr/>
          </a:p>
          <a:p>
            <a:pPr indent="-177076" lvl="0" marL="274320" rtl="0" algn="l">
              <a:spcBef>
                <a:spcPts val="600"/>
              </a:spcBef>
              <a:spcAft>
                <a:spcPts val="0"/>
              </a:spcAft>
              <a:buSzPct val="76000"/>
              <a:buNone/>
            </a:pPr>
            <a:r>
              <a:t/>
            </a:r>
            <a:endParaRPr/>
          </a:p>
        </p:txBody>
      </p:sp>
      <p:sp>
        <p:nvSpPr>
          <p:cNvPr id="405" name="Google Shape;405;p16"/>
          <p:cNvSpPr txBox="1"/>
          <p:nvPr/>
        </p:nvSpPr>
        <p:spPr>
          <a:xfrm>
            <a:off x="5220072" y="4797152"/>
            <a:ext cx="3627438"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C0000"/>
                </a:solidFill>
                <a:latin typeface="Times New Roman"/>
                <a:ea typeface="Times New Roman"/>
                <a:cs typeface="Times New Roman"/>
                <a:sym typeface="Times New Roman"/>
              </a:rPr>
              <a:t>hypothesis </a:t>
            </a:r>
            <a:r>
              <a:rPr b="1" lang="en-US" sz="2400">
                <a:solidFill>
                  <a:srgbClr val="CC0000"/>
                </a:solidFill>
                <a:latin typeface="Times New Roman"/>
                <a:ea typeface="Times New Roman"/>
                <a:cs typeface="Times New Roman"/>
                <a:sym typeface="Times New Roman"/>
              </a:rPr>
              <a:t>h</a:t>
            </a:r>
            <a:r>
              <a:rPr b="1" lang="en-US" sz="2400">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(most specific)</a:t>
            </a:r>
            <a:endParaRPr/>
          </a:p>
        </p:txBody>
      </p:sp>
      <p:pic>
        <p:nvPicPr>
          <p:cNvPr id="406" name="Google Shape;406;p16"/>
          <p:cNvPicPr preferRelativeResize="0"/>
          <p:nvPr/>
        </p:nvPicPr>
        <p:blipFill rotWithShape="1">
          <a:blip r:embed="rId3">
            <a:alphaModFix/>
          </a:blip>
          <a:srcRect b="0" l="0" r="0" t="0"/>
          <a:stretch/>
        </p:blipFill>
        <p:spPr>
          <a:xfrm>
            <a:off x="1115616" y="2548215"/>
            <a:ext cx="3816427" cy="3365284"/>
          </a:xfrm>
          <a:prstGeom prst="rect">
            <a:avLst/>
          </a:prstGeom>
          <a:noFill/>
          <a:ln>
            <a:noFill/>
          </a:ln>
        </p:spPr>
      </p:pic>
      <p:cxnSp>
        <p:nvCxnSpPr>
          <p:cNvPr id="407" name="Google Shape;407;p16"/>
          <p:cNvCxnSpPr/>
          <p:nvPr/>
        </p:nvCxnSpPr>
        <p:spPr>
          <a:xfrm rot="10800000">
            <a:off x="3491880" y="4509120"/>
            <a:ext cx="1728192" cy="432048"/>
          </a:xfrm>
          <a:prstGeom prst="straightConnector1">
            <a:avLst/>
          </a:prstGeom>
          <a:noFill/>
          <a:ln cap="flat" cmpd="sng" w="9525">
            <a:solidFill>
              <a:schemeClr val="dk1"/>
            </a:solidFill>
            <a:prstDash val="solid"/>
            <a:round/>
            <a:headEnd len="med" w="med" type="none"/>
            <a:tailEnd len="med" w="med" type="triangle"/>
          </a:ln>
        </p:spPr>
      </p:cxnSp>
      <p:cxnSp>
        <p:nvCxnSpPr>
          <p:cNvPr id="408" name="Google Shape;408;p16"/>
          <p:cNvCxnSpPr/>
          <p:nvPr/>
        </p:nvCxnSpPr>
        <p:spPr>
          <a:xfrm flipH="1">
            <a:off x="3808384" y="3199002"/>
            <a:ext cx="2059760" cy="682809"/>
          </a:xfrm>
          <a:prstGeom prst="straightConnector1">
            <a:avLst/>
          </a:prstGeom>
          <a:noFill/>
          <a:ln cap="flat" cmpd="sng" w="9525">
            <a:solidFill>
              <a:schemeClr val="dk1"/>
            </a:solidFill>
            <a:prstDash val="solid"/>
            <a:round/>
            <a:headEnd len="med" w="med" type="none"/>
            <a:tailEnd len="med" w="med" type="triangle"/>
          </a:ln>
        </p:spPr>
      </p:cxnSp>
      <p:sp>
        <p:nvSpPr>
          <p:cNvPr id="409" name="Google Shape;409;p16"/>
          <p:cNvSpPr txBox="1"/>
          <p:nvPr/>
        </p:nvSpPr>
        <p:spPr>
          <a:xfrm>
            <a:off x="5951037" y="2948970"/>
            <a:ext cx="190789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true concept </a:t>
            </a:r>
            <a:r>
              <a:rPr b="1" lang="en-US" sz="2400">
                <a:solidFill>
                  <a:schemeClr val="dk1"/>
                </a:solidFill>
                <a:latin typeface="Times New Roman"/>
                <a:ea typeface="Times New Roman"/>
                <a:cs typeface="Times New Roman"/>
                <a:sym typeface="Times New Roman"/>
              </a:rPr>
              <a:t>c</a:t>
            </a:r>
            <a:endParaRPr/>
          </a:p>
          <a:p>
            <a:pPr indent="0" lvl="0" marL="0" marR="0" rtl="0" algn="l">
              <a:spcBef>
                <a:spcPts val="0"/>
              </a:spcBef>
              <a:spcAft>
                <a:spcPts val="0"/>
              </a:spcAft>
              <a:buNone/>
            </a:pPr>
            <a:r>
              <a:rPr lang="en-US" sz="2400">
                <a:solidFill>
                  <a:srgbClr val="CC0000"/>
                </a:solidFill>
                <a:latin typeface="Times New Roman"/>
                <a:ea typeface="Times New Roman"/>
                <a:cs typeface="Times New Roman"/>
                <a:sym typeface="Times New Roman"/>
              </a:rPr>
              <a:t> </a:t>
            </a:r>
            <a:endParaRPr sz="2400">
              <a:solidFill>
                <a:schemeClr val="dk2"/>
              </a:solidFill>
              <a:latin typeface="Times New Roman"/>
              <a:ea typeface="Times New Roman"/>
              <a:cs typeface="Times New Roman"/>
              <a:sym typeface="Times New Roman"/>
            </a:endParaRPr>
          </a:p>
        </p:txBody>
      </p:sp>
      <p:sp>
        <p:nvSpPr>
          <p:cNvPr id="410" name="Google Shape;410;p16"/>
          <p:cNvSpPr txBox="1"/>
          <p:nvPr/>
        </p:nvSpPr>
        <p:spPr>
          <a:xfrm>
            <a:off x="2124171" y="2249922"/>
            <a:ext cx="340349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Each side (strip) is the error region</a:t>
            </a:r>
            <a:endParaRPr b="1"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400">
                <a:solidFill>
                  <a:srgbClr val="CC0000"/>
                </a:solidFill>
                <a:latin typeface="Times New Roman"/>
                <a:ea typeface="Times New Roman"/>
                <a:cs typeface="Times New Roman"/>
                <a:sym typeface="Times New Roman"/>
              </a:rPr>
              <a:t> </a:t>
            </a:r>
            <a:endParaRPr sz="2400">
              <a:solidFill>
                <a:schemeClr val="dk2"/>
              </a:solidFill>
              <a:latin typeface="Times New Roman"/>
              <a:ea typeface="Times New Roman"/>
              <a:cs typeface="Times New Roman"/>
              <a:sym typeface="Times New Roman"/>
            </a:endParaRPr>
          </a:p>
        </p:txBody>
      </p:sp>
      <p:cxnSp>
        <p:nvCxnSpPr>
          <p:cNvPr id="411" name="Google Shape;411;p16"/>
          <p:cNvCxnSpPr/>
          <p:nvPr/>
        </p:nvCxnSpPr>
        <p:spPr>
          <a:xfrm flipH="1">
            <a:off x="3170095" y="2663535"/>
            <a:ext cx="321785" cy="1227878"/>
          </a:xfrm>
          <a:prstGeom prst="straightConnector1">
            <a:avLst/>
          </a:prstGeom>
          <a:noFill/>
          <a:ln cap="flat" cmpd="sng" w="9525">
            <a:solidFill>
              <a:schemeClr val="dk1"/>
            </a:solidFill>
            <a:prstDash val="solid"/>
            <a:round/>
            <a:headEnd len="med" w="med" type="none"/>
            <a:tailEnd len="med" w="med" type="triangle"/>
          </a:ln>
        </p:spPr>
      </p:cxnSp>
      <p:sp>
        <p:nvSpPr>
          <p:cNvPr id="412" name="Google Shape;412;p16"/>
          <p:cNvSpPr/>
          <p:nvPr/>
        </p:nvSpPr>
        <p:spPr>
          <a:xfrm>
            <a:off x="827584" y="5688314"/>
            <a:ext cx="777577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The error region is (between </a:t>
            </a:r>
            <a:r>
              <a:rPr lang="en-US" sz="1600">
                <a:solidFill>
                  <a:schemeClr val="dk1"/>
                </a:solidFill>
                <a:latin typeface="Noto Sans Symbols"/>
                <a:ea typeface="Noto Sans Symbols"/>
                <a:cs typeface="Noto Sans Symbols"/>
                <a:sym typeface="Noto Sans Symbols"/>
              </a:rPr>
              <a:t>C </a:t>
            </a:r>
            <a:r>
              <a:rPr lang="en-US" sz="1600">
                <a:solidFill>
                  <a:schemeClr val="dk1"/>
                </a:solidFill>
                <a:latin typeface="Arial"/>
                <a:ea typeface="Arial"/>
                <a:cs typeface="Arial"/>
                <a:sym typeface="Arial"/>
              </a:rPr>
              <a:t>and </a:t>
            </a:r>
            <a:r>
              <a:rPr i="1" lang="en-US" sz="1600">
                <a:solidFill>
                  <a:schemeClr val="dk1"/>
                </a:solidFill>
                <a:latin typeface="Arial"/>
                <a:ea typeface="Arial"/>
                <a:cs typeface="Arial"/>
                <a:sym typeface="Arial"/>
              </a:rPr>
              <a:t>h) </a:t>
            </a:r>
            <a:r>
              <a:rPr lang="en-US" sz="1600">
                <a:solidFill>
                  <a:schemeClr val="dk1"/>
                </a:solidFill>
                <a:latin typeface="Arial"/>
                <a:ea typeface="Arial"/>
                <a:cs typeface="Arial"/>
                <a:sym typeface="Arial"/>
              </a:rPr>
              <a:t>is the sum of four rectangular strips</a:t>
            </a:r>
            <a:endParaRPr sz="16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PAC Learning for the Tightest Rectangle Hypothesis</a:t>
            </a:r>
            <a:endParaRPr/>
          </a:p>
        </p:txBody>
      </p:sp>
      <p:sp>
        <p:nvSpPr>
          <p:cNvPr id="418" name="Google Shape;418;p1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19" name="Google Shape;419;p17"/>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520"/>
              <a:buChar char="🞂"/>
            </a:pPr>
            <a:r>
              <a:rPr lang="en-US" sz="2000"/>
              <a:t>How many training examples </a:t>
            </a:r>
            <a:r>
              <a:rPr i="1" lang="en-US" sz="2000"/>
              <a:t>N</a:t>
            </a:r>
            <a:r>
              <a:rPr lang="en-US" sz="2000"/>
              <a:t> should we have, such that with </a:t>
            </a:r>
            <a:r>
              <a:rPr lang="en-US" sz="2000">
                <a:solidFill>
                  <a:srgbClr val="C00000"/>
                </a:solidFill>
              </a:rPr>
              <a:t>probability at least</a:t>
            </a:r>
            <a:r>
              <a:rPr lang="en-US" sz="2000"/>
              <a:t> 1 ‒ δ, </a:t>
            </a:r>
            <a:r>
              <a:rPr i="1" lang="en-US" sz="2000"/>
              <a:t>h</a:t>
            </a:r>
            <a:r>
              <a:rPr lang="en-US" sz="2000"/>
              <a:t> has </a:t>
            </a:r>
            <a:r>
              <a:rPr lang="en-US" sz="2000">
                <a:solidFill>
                  <a:srgbClr val="C00000"/>
                </a:solidFill>
              </a:rPr>
              <a:t>error at most</a:t>
            </a:r>
            <a:r>
              <a:rPr lang="en-US" sz="2000">
                <a:solidFill>
                  <a:schemeClr val="accent1"/>
                </a:solidFill>
              </a:rPr>
              <a:t> </a:t>
            </a:r>
            <a:r>
              <a:rPr lang="en-US" sz="2000"/>
              <a:t>ε ? (Blumer et al., 1989)</a:t>
            </a:r>
            <a:endParaRPr/>
          </a:p>
          <a:p>
            <a:pPr indent="-274320" lvl="0" marL="274320" rtl="0" algn="l">
              <a:spcBef>
                <a:spcPts val="600"/>
              </a:spcBef>
              <a:spcAft>
                <a:spcPts val="0"/>
              </a:spcAft>
              <a:buSzPts val="1520"/>
              <a:buFont typeface="Noto Sans Symbols"/>
              <a:buNone/>
            </a:pPr>
            <a:r>
              <a:t/>
            </a:r>
            <a:endParaRPr sz="2000"/>
          </a:p>
          <a:p>
            <a:pPr indent="-274320" lvl="0" marL="274320" rtl="0" algn="l">
              <a:spcBef>
                <a:spcPts val="600"/>
              </a:spcBef>
              <a:spcAft>
                <a:spcPts val="0"/>
              </a:spcAft>
              <a:buSzPts val="1368"/>
              <a:buChar char="🞂"/>
            </a:pPr>
            <a:r>
              <a:rPr lang="en-US" sz="1800"/>
              <a:t>Each strip is at most ε/4</a:t>
            </a:r>
            <a:endParaRPr/>
          </a:p>
          <a:p>
            <a:pPr indent="-274320" lvl="0" marL="274320" rtl="0" algn="l">
              <a:spcBef>
                <a:spcPts val="600"/>
              </a:spcBef>
              <a:spcAft>
                <a:spcPts val="0"/>
              </a:spcAft>
              <a:buSzPts val="1368"/>
              <a:buChar char="🞂"/>
            </a:pPr>
            <a:r>
              <a:rPr lang="en-US" sz="1800"/>
              <a:t>Pr that we miss a strip 1‒ ε/4</a:t>
            </a:r>
            <a:endParaRPr/>
          </a:p>
          <a:p>
            <a:pPr indent="-274320" lvl="0" marL="274320" rtl="0" algn="l">
              <a:spcBef>
                <a:spcPts val="600"/>
              </a:spcBef>
              <a:spcAft>
                <a:spcPts val="0"/>
              </a:spcAft>
              <a:buSzPts val="1368"/>
              <a:buChar char="🞂"/>
            </a:pPr>
            <a:r>
              <a:rPr lang="en-US" sz="1800"/>
              <a:t>Pr that </a:t>
            </a:r>
            <a:r>
              <a:rPr i="1" lang="en-US" sz="1800"/>
              <a:t>N</a:t>
            </a:r>
            <a:r>
              <a:rPr lang="en-US" sz="1800"/>
              <a:t> instances miss a strip (1 ‒ ε/4)</a:t>
            </a:r>
            <a:r>
              <a:rPr baseline="30000" i="1" lang="en-US" sz="1800"/>
              <a:t>N</a:t>
            </a:r>
            <a:endParaRPr/>
          </a:p>
          <a:p>
            <a:pPr indent="-274320" lvl="0" marL="274320" rtl="0" algn="l">
              <a:spcBef>
                <a:spcPts val="600"/>
              </a:spcBef>
              <a:spcAft>
                <a:spcPts val="0"/>
              </a:spcAft>
              <a:buSzPts val="1368"/>
              <a:buChar char="🞂"/>
            </a:pPr>
            <a:r>
              <a:rPr lang="en-US" sz="1800"/>
              <a:t>Pr that </a:t>
            </a:r>
            <a:r>
              <a:rPr i="1" lang="en-US" sz="1800"/>
              <a:t>N</a:t>
            </a:r>
            <a:r>
              <a:rPr lang="en-US" sz="1800"/>
              <a:t> instances miss 4 strips 4(1 ‒ </a:t>
            </a:r>
            <a:r>
              <a:rPr i="1" lang="en-US" sz="1800"/>
              <a:t>ε</a:t>
            </a:r>
            <a:r>
              <a:rPr lang="en-US" sz="1800"/>
              <a:t>/4)</a:t>
            </a:r>
            <a:r>
              <a:rPr baseline="30000" i="1" lang="en-US" sz="1800"/>
              <a:t>N</a:t>
            </a:r>
            <a:endParaRPr/>
          </a:p>
          <a:p>
            <a:pPr indent="-274320" lvl="0" marL="274320" rtl="0" algn="l">
              <a:spcBef>
                <a:spcPts val="600"/>
              </a:spcBef>
              <a:spcAft>
                <a:spcPts val="0"/>
              </a:spcAft>
              <a:buSzPts val="1368"/>
              <a:buChar char="🞂"/>
            </a:pPr>
            <a:r>
              <a:rPr lang="en-US" sz="1800"/>
              <a:t>4(1 ‒ ε/4)</a:t>
            </a:r>
            <a:r>
              <a:rPr baseline="30000" i="1" lang="en-US" sz="1800"/>
              <a:t>N</a:t>
            </a:r>
            <a:r>
              <a:rPr lang="en-US" sz="1800"/>
              <a:t> ≤ δ and (1 ‒ x)≤exp( ‒ x)</a:t>
            </a:r>
            <a:endParaRPr baseline="30000" sz="1800"/>
          </a:p>
          <a:p>
            <a:pPr indent="-274320" lvl="0" marL="274320" rtl="0" algn="l">
              <a:spcBef>
                <a:spcPts val="600"/>
              </a:spcBef>
              <a:spcAft>
                <a:spcPts val="0"/>
              </a:spcAft>
              <a:buSzPts val="1368"/>
              <a:buChar char="🞂"/>
            </a:pPr>
            <a:r>
              <a:rPr lang="en-US" sz="1800"/>
              <a:t>4exp(‒ ε</a:t>
            </a:r>
            <a:r>
              <a:rPr i="1" lang="en-US" sz="1800"/>
              <a:t>N</a:t>
            </a:r>
            <a:r>
              <a:rPr lang="en-US" sz="1800"/>
              <a:t>/4) ≤ δ  and </a:t>
            </a:r>
            <a:r>
              <a:rPr b="1" i="1" lang="en-US" sz="1800">
                <a:solidFill>
                  <a:srgbClr val="FF0000"/>
                </a:solidFill>
              </a:rPr>
              <a:t>N</a:t>
            </a:r>
            <a:r>
              <a:rPr b="1" lang="en-US" sz="1800">
                <a:solidFill>
                  <a:srgbClr val="FF0000"/>
                </a:solidFill>
              </a:rPr>
              <a:t> ≥ (4/ε)log(4/δ)</a:t>
            </a:r>
            <a:endParaRPr/>
          </a:p>
        </p:txBody>
      </p:sp>
      <p:pic>
        <p:nvPicPr>
          <p:cNvPr id="420" name="Google Shape;420;p17"/>
          <p:cNvPicPr preferRelativeResize="0"/>
          <p:nvPr/>
        </p:nvPicPr>
        <p:blipFill rotWithShape="1">
          <a:blip r:embed="rId3">
            <a:alphaModFix/>
          </a:blip>
          <a:srcRect b="0" l="0" r="0" t="0"/>
          <a:stretch/>
        </p:blipFill>
        <p:spPr>
          <a:xfrm>
            <a:off x="5004048" y="2348880"/>
            <a:ext cx="3816350" cy="33639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PAC Learning for the Tightest Rectangle Hypothesis</a:t>
            </a:r>
            <a:endParaRPr/>
          </a:p>
        </p:txBody>
      </p:sp>
      <p:sp>
        <p:nvSpPr>
          <p:cNvPr id="426" name="Google Shape;426;p18"/>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27" name="Google Shape;427;p18"/>
          <p:cNvSpPr txBox="1"/>
          <p:nvPr>
            <p:ph idx="1" type="body"/>
          </p:nvPr>
        </p:nvSpPr>
        <p:spPr>
          <a:xfrm>
            <a:off x="457200" y="1219200"/>
            <a:ext cx="8229600" cy="55361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After computations, we obtain</a:t>
            </a:r>
            <a:endParaRPr/>
          </a:p>
        </p:txBody>
      </p:sp>
      <p:sp>
        <p:nvSpPr>
          <p:cNvPr id="428" name="Google Shape;428;p18"/>
          <p:cNvSpPr/>
          <p:nvPr/>
        </p:nvSpPr>
        <p:spPr>
          <a:xfrm>
            <a:off x="2267744" y="1916832"/>
            <a:ext cx="314060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FF0000"/>
                </a:solidFill>
                <a:latin typeface="Palatino Linotype"/>
                <a:ea typeface="Palatino Linotype"/>
                <a:cs typeface="Palatino Linotype"/>
                <a:sym typeface="Palatino Linotype"/>
              </a:rPr>
              <a:t>N</a:t>
            </a:r>
            <a:r>
              <a:rPr b="1" lang="en-US" sz="3200">
                <a:solidFill>
                  <a:srgbClr val="FF0000"/>
                </a:solidFill>
                <a:latin typeface="Palatino Linotype"/>
                <a:ea typeface="Palatino Linotype"/>
                <a:cs typeface="Palatino Linotype"/>
                <a:sym typeface="Palatino Linotype"/>
              </a:rPr>
              <a:t> ≥ (4/ε)log(4/δ)</a:t>
            </a:r>
            <a:endParaRPr/>
          </a:p>
        </p:txBody>
      </p:sp>
      <p:sp>
        <p:nvSpPr>
          <p:cNvPr id="429" name="Google Shape;429;p18"/>
          <p:cNvSpPr txBox="1"/>
          <p:nvPr/>
        </p:nvSpPr>
        <p:spPr>
          <a:xfrm>
            <a:off x="484911" y="2525198"/>
            <a:ext cx="8229600" cy="553616"/>
          </a:xfrm>
          <a:prstGeom prst="rect">
            <a:avLst/>
          </a:prstGeom>
          <a:noFill/>
          <a:ln>
            <a:noFill/>
          </a:ln>
        </p:spPr>
        <p:txBody>
          <a:bodyPr anchorCtr="0" anchor="t" bIns="45700" lIns="91425" spcFirstLastPara="1" rIns="91425" wrap="square" tIns="45700">
            <a:normAutofit/>
          </a:bodyPr>
          <a:lstStyle/>
          <a:p>
            <a:pPr indent="-148844" lvl="0" marL="274320" marR="0" rtl="0" algn="l">
              <a:spcBef>
                <a:spcPts val="0"/>
              </a:spcBef>
              <a:spcAft>
                <a:spcPts val="0"/>
              </a:spcAft>
              <a:buClr>
                <a:schemeClr val="accent1"/>
              </a:buClr>
              <a:buSzPts val="1976"/>
              <a:buFont typeface="Noto Sans Symbols"/>
              <a:buNone/>
            </a:pPr>
            <a:r>
              <a:t/>
            </a:r>
            <a:endParaRPr sz="2600">
              <a:solidFill>
                <a:schemeClr val="dk1"/>
              </a:solidFill>
              <a:latin typeface="Gill Sans"/>
              <a:ea typeface="Gill Sans"/>
              <a:cs typeface="Gill Sans"/>
              <a:sym typeface="Gill Sans"/>
            </a:endParaRPr>
          </a:p>
        </p:txBody>
      </p:sp>
      <p:sp>
        <p:nvSpPr>
          <p:cNvPr id="430" name="Google Shape;430;p18"/>
          <p:cNvSpPr txBox="1"/>
          <p:nvPr/>
        </p:nvSpPr>
        <p:spPr>
          <a:xfrm>
            <a:off x="457200" y="2924944"/>
            <a:ext cx="8229600" cy="2350143"/>
          </a:xfrm>
          <a:prstGeom prst="rect">
            <a:avLst/>
          </a:prstGeom>
          <a:noFill/>
          <a:ln>
            <a:noFill/>
          </a:ln>
        </p:spPr>
        <p:txBody>
          <a:bodyPr anchorCtr="0" anchor="t" bIns="45700" lIns="91425" spcFirstLastPara="1" rIns="91425" wrap="square" tIns="45700">
            <a:normAutofit/>
          </a:bodyPr>
          <a:lstStyle/>
          <a:p>
            <a:pPr indent="-274320" lvl="0" marL="274320" marR="0" rtl="0" algn="l">
              <a:spcBef>
                <a:spcPts val="0"/>
              </a:spcBef>
              <a:spcAft>
                <a:spcPts val="0"/>
              </a:spcAft>
              <a:buClr>
                <a:schemeClr val="accent1"/>
              </a:buClr>
              <a:buSzPts val="1976"/>
              <a:buFont typeface="Noto Sans Symbols"/>
              <a:buChar char="🞂"/>
            </a:pPr>
            <a:r>
              <a:rPr lang="en-US" sz="2600">
                <a:solidFill>
                  <a:schemeClr val="dk1"/>
                </a:solidFill>
                <a:latin typeface="Gill Sans"/>
                <a:ea typeface="Gill Sans"/>
                <a:cs typeface="Gill Sans"/>
                <a:sym typeface="Gill Sans"/>
              </a:rPr>
              <a:t>Therefore, provided that we take at least </a:t>
            </a:r>
            <a:r>
              <a:rPr b="1" lang="en-US" sz="2600">
                <a:solidFill>
                  <a:srgbClr val="FF0000"/>
                </a:solidFill>
                <a:latin typeface="Gill Sans"/>
                <a:ea typeface="Gill Sans"/>
                <a:cs typeface="Gill Sans"/>
                <a:sym typeface="Gill Sans"/>
              </a:rPr>
              <a:t>(4/ε)log(4/δ) </a:t>
            </a:r>
            <a:r>
              <a:rPr lang="en-US" sz="2600">
                <a:solidFill>
                  <a:schemeClr val="dk1"/>
                </a:solidFill>
                <a:latin typeface="Gill Sans"/>
                <a:ea typeface="Gill Sans"/>
                <a:cs typeface="Gill Sans"/>
                <a:sym typeface="Gill Sans"/>
              </a:rPr>
              <a:t>independent examples from C and use the tightest rectangle as our hypothesis </a:t>
            </a:r>
            <a:r>
              <a:rPr i="1" lang="en-US" sz="2600">
                <a:solidFill>
                  <a:schemeClr val="dk1"/>
                </a:solidFill>
                <a:latin typeface="Gill Sans"/>
                <a:ea typeface="Gill Sans"/>
                <a:cs typeface="Gill Sans"/>
                <a:sym typeface="Gill Sans"/>
              </a:rPr>
              <a:t>h</a:t>
            </a:r>
            <a:r>
              <a:rPr lang="en-US" sz="2600">
                <a:solidFill>
                  <a:schemeClr val="dk1"/>
                </a:solidFill>
                <a:latin typeface="Gill Sans"/>
                <a:ea typeface="Gill Sans"/>
                <a:cs typeface="Gill Sans"/>
                <a:sym typeface="Gill Sans"/>
              </a:rPr>
              <a:t>, with </a:t>
            </a:r>
            <a:r>
              <a:rPr i="1" lang="en-US" sz="2600">
                <a:solidFill>
                  <a:schemeClr val="dk1"/>
                </a:solidFill>
                <a:latin typeface="Gill Sans"/>
                <a:ea typeface="Gill Sans"/>
                <a:cs typeface="Gill Sans"/>
                <a:sym typeface="Gill Sans"/>
              </a:rPr>
              <a:t>confidence probability </a:t>
            </a:r>
            <a:r>
              <a:rPr lang="en-US" sz="2600">
                <a:solidFill>
                  <a:schemeClr val="dk1"/>
                </a:solidFill>
                <a:latin typeface="Gill Sans"/>
                <a:ea typeface="Gill Sans"/>
                <a:cs typeface="Gill Sans"/>
                <a:sym typeface="Gill Sans"/>
              </a:rPr>
              <a:t>at least 1 − </a:t>
            </a:r>
            <a:r>
              <a:rPr i="1" lang="en-US" sz="2600">
                <a:solidFill>
                  <a:schemeClr val="dk1"/>
                </a:solidFill>
                <a:latin typeface="Gill Sans"/>
                <a:ea typeface="Gill Sans"/>
                <a:cs typeface="Gill Sans"/>
                <a:sym typeface="Gill Sans"/>
              </a:rPr>
              <a:t>δ</a:t>
            </a:r>
            <a:r>
              <a:rPr lang="en-US" sz="2600">
                <a:solidFill>
                  <a:schemeClr val="dk1"/>
                </a:solidFill>
                <a:latin typeface="Gill Sans"/>
                <a:ea typeface="Gill Sans"/>
                <a:cs typeface="Gill Sans"/>
                <a:sym typeface="Gill Sans"/>
              </a:rPr>
              <a:t>, a given point will be misclassified with </a:t>
            </a:r>
            <a:r>
              <a:rPr i="1" lang="en-US" sz="2600">
                <a:solidFill>
                  <a:schemeClr val="dk1"/>
                </a:solidFill>
                <a:latin typeface="Gill Sans"/>
                <a:ea typeface="Gill Sans"/>
                <a:cs typeface="Gill Sans"/>
                <a:sym typeface="Gill Sans"/>
              </a:rPr>
              <a:t>error probability </a:t>
            </a:r>
            <a:r>
              <a:rPr lang="en-US" sz="2600">
                <a:solidFill>
                  <a:schemeClr val="dk1"/>
                </a:solidFill>
                <a:latin typeface="Gill Sans"/>
                <a:ea typeface="Gill Sans"/>
                <a:cs typeface="Gill Sans"/>
                <a:sym typeface="Gill Sans"/>
              </a:rPr>
              <a:t>at most ε.</a:t>
            </a:r>
            <a:endParaRPr sz="2600">
              <a:solidFill>
                <a:schemeClr val="dk1"/>
              </a:solidFill>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Noise</a:t>
            </a:r>
            <a:endParaRPr/>
          </a:p>
        </p:txBody>
      </p:sp>
      <p:sp>
        <p:nvSpPr>
          <p:cNvPr id="436" name="Google Shape;436;p19"/>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37" name="Google Shape;437;p19"/>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i="1" lang="en-US"/>
              <a:t>Noise </a:t>
            </a:r>
            <a:r>
              <a:rPr lang="en-US"/>
              <a:t>is any </a:t>
            </a:r>
            <a:r>
              <a:rPr lang="en-US">
                <a:solidFill>
                  <a:srgbClr val="C00000"/>
                </a:solidFill>
              </a:rPr>
              <a:t>unwanted anomaly in the data.</a:t>
            </a:r>
            <a:endParaRPr/>
          </a:p>
          <a:p>
            <a:pPr indent="-148844" lvl="0" marL="274320" rtl="0" algn="l">
              <a:spcBef>
                <a:spcPts val="600"/>
              </a:spcBef>
              <a:spcAft>
                <a:spcPts val="0"/>
              </a:spcAft>
              <a:buSzPts val="1976"/>
              <a:buNone/>
            </a:pPr>
            <a:r>
              <a:t/>
            </a:r>
            <a:endParaRPr/>
          </a:p>
        </p:txBody>
      </p:sp>
      <p:pic>
        <p:nvPicPr>
          <p:cNvPr id="438" name="Google Shape;438;p19"/>
          <p:cNvPicPr preferRelativeResize="0"/>
          <p:nvPr/>
        </p:nvPicPr>
        <p:blipFill rotWithShape="1">
          <a:blip r:embed="rId3">
            <a:alphaModFix/>
          </a:blip>
          <a:srcRect b="0" l="0" r="0" t="0"/>
          <a:stretch/>
        </p:blipFill>
        <p:spPr>
          <a:xfrm>
            <a:off x="1835696" y="2492896"/>
            <a:ext cx="4712616" cy="3560373"/>
          </a:xfrm>
          <a:prstGeom prst="rect">
            <a:avLst/>
          </a:prstGeom>
          <a:noFill/>
          <a:ln>
            <a:noFill/>
          </a:ln>
        </p:spPr>
      </p:pic>
      <p:sp>
        <p:nvSpPr>
          <p:cNvPr id="439" name="Google Shape;439;p19"/>
          <p:cNvSpPr txBox="1"/>
          <p:nvPr/>
        </p:nvSpPr>
        <p:spPr>
          <a:xfrm>
            <a:off x="7020272" y="2348880"/>
            <a:ext cx="1242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Palatino Linotype"/>
                <a:ea typeface="Palatino Linotype"/>
                <a:cs typeface="Palatino Linotype"/>
                <a:sym typeface="Palatino Linotype"/>
              </a:rPr>
              <a:t>Noise</a:t>
            </a:r>
            <a:endParaRPr sz="3200">
              <a:solidFill>
                <a:schemeClr val="dk1"/>
              </a:solidFill>
              <a:latin typeface="Palatino Linotype"/>
              <a:ea typeface="Palatino Linotype"/>
              <a:cs typeface="Palatino Linotype"/>
              <a:sym typeface="Palatino Linotype"/>
            </a:endParaRPr>
          </a:p>
        </p:txBody>
      </p:sp>
      <p:cxnSp>
        <p:nvCxnSpPr>
          <p:cNvPr id="440" name="Google Shape;440;p19"/>
          <p:cNvCxnSpPr/>
          <p:nvPr/>
        </p:nvCxnSpPr>
        <p:spPr>
          <a:xfrm flipH="1">
            <a:off x="3779912" y="2829964"/>
            <a:ext cx="3240360" cy="887068"/>
          </a:xfrm>
          <a:prstGeom prst="straightConnector1">
            <a:avLst/>
          </a:prstGeom>
          <a:noFill/>
          <a:ln cap="flat" cmpd="sng" w="9525">
            <a:solidFill>
              <a:schemeClr val="accent1"/>
            </a:solidFill>
            <a:prstDash val="solid"/>
            <a:round/>
            <a:headEnd len="sm" w="sm" type="none"/>
            <a:tailEnd len="med" w="med" type="triangle"/>
          </a:ln>
        </p:spPr>
      </p:cxnSp>
      <p:cxnSp>
        <p:nvCxnSpPr>
          <p:cNvPr id="441" name="Google Shape;441;p19"/>
          <p:cNvCxnSpPr/>
          <p:nvPr/>
        </p:nvCxnSpPr>
        <p:spPr>
          <a:xfrm flipH="1">
            <a:off x="4427984" y="3009855"/>
            <a:ext cx="2592288" cy="1427257"/>
          </a:xfrm>
          <a:prstGeom prst="straightConnector1">
            <a:avLst/>
          </a:prstGeom>
          <a:noFill/>
          <a:ln cap="flat" cmpd="sng" w="9525">
            <a:solidFill>
              <a:schemeClr val="accent1"/>
            </a:solidFill>
            <a:prstDash val="solid"/>
            <a:round/>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Noise</a:t>
            </a:r>
            <a:endParaRPr/>
          </a:p>
        </p:txBody>
      </p:sp>
      <p:sp>
        <p:nvSpPr>
          <p:cNvPr id="447" name="Google Shape;447;p20"/>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48" name="Google Shape;448;p20"/>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lnSpcReduction="10000"/>
          </a:bodyPr>
          <a:lstStyle/>
          <a:p>
            <a:pPr indent="-274320" lvl="0" marL="274320" rtl="0" algn="l">
              <a:spcBef>
                <a:spcPts val="0"/>
              </a:spcBef>
              <a:spcAft>
                <a:spcPts val="0"/>
              </a:spcAft>
              <a:buSzPts val="1976"/>
              <a:buChar char="🞂"/>
            </a:pPr>
            <a:r>
              <a:rPr lang="en-US"/>
              <a:t>There may be noise in the training examples due to several reasons.</a:t>
            </a:r>
            <a:endParaRPr/>
          </a:p>
          <a:p>
            <a:pPr indent="-274320" lvl="1" marL="548640" rtl="0" algn="l">
              <a:spcBef>
                <a:spcPts val="500"/>
              </a:spcBef>
              <a:spcAft>
                <a:spcPts val="0"/>
              </a:spcAft>
              <a:buSzPts val="1748"/>
              <a:buChar char="🞂"/>
            </a:pPr>
            <a:r>
              <a:rPr lang="en-US"/>
              <a:t>There may be imprecision in recording the input attributes, which may shift the data points in the input space.</a:t>
            </a:r>
            <a:endParaRPr/>
          </a:p>
          <a:p>
            <a:pPr indent="-274320" lvl="1" marL="548640" rtl="0" algn="l">
              <a:spcBef>
                <a:spcPts val="500"/>
              </a:spcBef>
              <a:spcAft>
                <a:spcPts val="0"/>
              </a:spcAft>
              <a:buSzPts val="1748"/>
              <a:buChar char="🞂"/>
            </a:pPr>
            <a:r>
              <a:rPr lang="en-US"/>
              <a:t>There may be errors in labeling the data points, which may label positive instances as negative and vice versa. This is sometimes called </a:t>
            </a:r>
            <a:r>
              <a:rPr i="1" lang="en-US"/>
              <a:t>teacher noise</a:t>
            </a:r>
            <a:r>
              <a:rPr lang="en-US"/>
              <a:t>. </a:t>
            </a:r>
            <a:endParaRPr/>
          </a:p>
          <a:p>
            <a:pPr indent="-274320" lvl="1" marL="548640" rtl="0" algn="l">
              <a:spcBef>
                <a:spcPts val="500"/>
              </a:spcBef>
              <a:spcAft>
                <a:spcPts val="0"/>
              </a:spcAft>
              <a:buSzPts val="1748"/>
              <a:buChar char="🞂"/>
            </a:pPr>
            <a:r>
              <a:rPr lang="en-US"/>
              <a:t>There may be additional attributes, which we have not taken into account, that affect the label of an instance. Such attributes may be hidden or latent in that they may be unobservable. The effect of these neglected attributes is thus modeled as a random component and is included in “noise.” For example, the color attribute may be important in classifying a car as a family car.  But, we are not considering this attribute.</a:t>
            </a:r>
            <a:endParaRPr/>
          </a:p>
          <a:p>
            <a:pPr indent="-148844" lvl="0" marL="274320" rtl="0" algn="l">
              <a:spcBef>
                <a:spcPts val="600"/>
              </a:spcBef>
              <a:spcAft>
                <a:spcPts val="0"/>
              </a:spcAft>
              <a:buSzPts val="1976"/>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Noise and Model Complexity</a:t>
            </a:r>
            <a:endParaRPr/>
          </a:p>
        </p:txBody>
      </p:sp>
      <p:sp>
        <p:nvSpPr>
          <p:cNvPr id="454" name="Google Shape;454;p21"/>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55" name="Google Shape;455;p21"/>
          <p:cNvSpPr txBox="1"/>
          <p:nvPr>
            <p:ph idx="1" type="body"/>
          </p:nvPr>
        </p:nvSpPr>
        <p:spPr>
          <a:xfrm>
            <a:off x="457200" y="1219200"/>
            <a:ext cx="8229600" cy="1345704"/>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Due to noise, the class may be more difficult to learn and zero error may be infeasible with a simple hypothesis class.</a:t>
            </a:r>
            <a:endParaRPr/>
          </a:p>
          <a:p>
            <a:pPr indent="-148844" lvl="0" marL="274320" rtl="0" algn="l">
              <a:spcBef>
                <a:spcPts val="600"/>
              </a:spcBef>
              <a:spcAft>
                <a:spcPts val="0"/>
              </a:spcAft>
              <a:buSzPts val="1976"/>
              <a:buNone/>
            </a:pPr>
            <a:r>
              <a:t/>
            </a:r>
            <a:endParaRPr/>
          </a:p>
        </p:txBody>
      </p:sp>
      <p:pic>
        <p:nvPicPr>
          <p:cNvPr id="456" name="Google Shape;456;p21"/>
          <p:cNvPicPr preferRelativeResize="0"/>
          <p:nvPr/>
        </p:nvPicPr>
        <p:blipFill rotWithShape="1">
          <a:blip r:embed="rId3">
            <a:alphaModFix/>
          </a:blip>
          <a:srcRect b="0" l="0" r="0" t="0"/>
          <a:stretch/>
        </p:blipFill>
        <p:spPr>
          <a:xfrm>
            <a:off x="4211960" y="2672322"/>
            <a:ext cx="4714875" cy="3555678"/>
          </a:xfrm>
          <a:prstGeom prst="rect">
            <a:avLst/>
          </a:prstGeom>
          <a:noFill/>
          <a:ln>
            <a:noFill/>
          </a:ln>
        </p:spPr>
      </p:pic>
      <p:sp>
        <p:nvSpPr>
          <p:cNvPr id="457" name="Google Shape;457;p21"/>
          <p:cNvSpPr/>
          <p:nvPr/>
        </p:nvSpPr>
        <p:spPr>
          <a:xfrm>
            <a:off x="586825" y="2803557"/>
            <a:ext cx="3841159" cy="3293209"/>
          </a:xfrm>
          <a:prstGeom prst="rect">
            <a:avLst/>
          </a:prstGeom>
          <a:noFill/>
          <a:ln>
            <a:noFill/>
          </a:ln>
        </p:spPr>
        <p:txBody>
          <a:bodyPr anchorCtr="0" anchor="t" bIns="45700" lIns="91425" spcFirstLastPara="1" rIns="91425" wrap="square" tIns="45700">
            <a:spAutoFit/>
          </a:bodyPr>
          <a:lstStyle/>
          <a:p>
            <a:pPr indent="-274320" lvl="0" marL="274320" marR="0" rtl="0" algn="l">
              <a:spcBef>
                <a:spcPts val="0"/>
              </a:spcBef>
              <a:spcAft>
                <a:spcPts val="0"/>
              </a:spcAft>
              <a:buClr>
                <a:schemeClr val="accent1"/>
              </a:buClr>
              <a:buSzPts val="1368"/>
              <a:buFont typeface="Noto Sans Symbols"/>
              <a:buChar char="🞂"/>
            </a:pPr>
            <a:r>
              <a:rPr lang="en-US" sz="1800">
                <a:solidFill>
                  <a:schemeClr val="dk1"/>
                </a:solidFill>
                <a:latin typeface="Gill Sans"/>
                <a:ea typeface="Gill Sans"/>
                <a:cs typeface="Gill Sans"/>
                <a:sym typeface="Gill Sans"/>
              </a:rPr>
              <a:t>When we have noise, there is no simple boundary between positive and negative examples.</a:t>
            </a:r>
            <a:endParaRPr/>
          </a:p>
          <a:p>
            <a:pPr indent="-274320" lvl="0" marL="274320" marR="0" rtl="0" algn="l">
              <a:spcBef>
                <a:spcPts val="600"/>
              </a:spcBef>
              <a:spcAft>
                <a:spcPts val="0"/>
              </a:spcAft>
              <a:buClr>
                <a:schemeClr val="accent1"/>
              </a:buClr>
              <a:buSzPts val="1368"/>
              <a:buFont typeface="Noto Sans Symbols"/>
              <a:buChar char="🞂"/>
            </a:pPr>
            <a:r>
              <a:rPr lang="en-US" sz="1800">
                <a:solidFill>
                  <a:schemeClr val="dk1"/>
                </a:solidFill>
                <a:latin typeface="Gill Sans"/>
                <a:ea typeface="Gill Sans"/>
                <a:cs typeface="Gill Sans"/>
                <a:sym typeface="Gill Sans"/>
              </a:rPr>
              <a:t>With noise, one needs a  complicated hypothesis that corresponds to a hypothesis class with larger capacity.</a:t>
            </a:r>
            <a:endParaRPr/>
          </a:p>
          <a:p>
            <a:pPr indent="-274320" lvl="0" marL="274320" marR="0" rtl="0" algn="l">
              <a:spcBef>
                <a:spcPts val="600"/>
              </a:spcBef>
              <a:spcAft>
                <a:spcPts val="0"/>
              </a:spcAft>
              <a:buClr>
                <a:schemeClr val="accent1"/>
              </a:buClr>
              <a:buSzPts val="1368"/>
              <a:buFont typeface="Noto Sans Symbols"/>
              <a:buChar char="🞂"/>
            </a:pPr>
            <a:r>
              <a:rPr lang="en-US" sz="1800">
                <a:solidFill>
                  <a:schemeClr val="dk1"/>
                </a:solidFill>
                <a:latin typeface="Gill Sans"/>
                <a:ea typeface="Gill Sans"/>
                <a:cs typeface="Gill Sans"/>
                <a:sym typeface="Gill Sans"/>
              </a:rPr>
              <a:t>An axis-aligned rectangle needs 4 parameters, but a complex hypothesis needs more parameters to obtain 0 error.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Noise and Model Complexity</a:t>
            </a:r>
            <a:endParaRPr/>
          </a:p>
        </p:txBody>
      </p:sp>
      <p:sp>
        <p:nvSpPr>
          <p:cNvPr id="463" name="Google Shape;463;p22"/>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64" name="Google Shape;464;p22"/>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fontScale="92500"/>
          </a:bodyPr>
          <a:lstStyle/>
          <a:p>
            <a:pPr indent="-274320" lvl="0" marL="274320" rtl="0" algn="l">
              <a:spcBef>
                <a:spcPts val="0"/>
              </a:spcBef>
              <a:spcAft>
                <a:spcPts val="0"/>
              </a:spcAft>
              <a:buSzPct val="76000"/>
              <a:buChar char="🞂"/>
            </a:pPr>
            <a:r>
              <a:rPr lang="en-US" sz="2800"/>
              <a:t>Use a simple hypothesis (unless its training error is much bigger)</a:t>
            </a:r>
            <a:endParaRPr/>
          </a:p>
          <a:p>
            <a:pPr indent="-274320" lvl="0" marL="274320" rtl="0" algn="l">
              <a:spcBef>
                <a:spcPts val="600"/>
              </a:spcBef>
              <a:spcAft>
                <a:spcPts val="0"/>
              </a:spcAft>
              <a:buSzPct val="76000"/>
              <a:buChar char="🞂"/>
            </a:pPr>
            <a:r>
              <a:rPr lang="en-US" sz="2800"/>
              <a:t>A simple hypothesis is preferred because of the following:</a:t>
            </a:r>
            <a:endParaRPr/>
          </a:p>
          <a:p>
            <a:pPr indent="-274344" lvl="1" marL="548640" rtl="0" algn="l">
              <a:spcBef>
                <a:spcPts val="500"/>
              </a:spcBef>
              <a:spcAft>
                <a:spcPts val="0"/>
              </a:spcAft>
              <a:buSzPct val="76000"/>
              <a:buChar char="🞂"/>
            </a:pPr>
            <a:r>
              <a:rPr lang="en-US"/>
              <a:t>It is simple to use. For example, we can check whether a point is inside a rectangle more easily than other shapes.</a:t>
            </a:r>
            <a:endParaRPr/>
          </a:p>
          <a:p>
            <a:pPr indent="-274344" lvl="1" marL="548640" rtl="0" algn="l">
              <a:spcBef>
                <a:spcPts val="500"/>
              </a:spcBef>
              <a:spcAft>
                <a:spcPts val="0"/>
              </a:spcAft>
              <a:buSzPct val="76000"/>
              <a:buChar char="🞂"/>
            </a:pPr>
            <a:r>
              <a:rPr lang="en-US"/>
              <a:t>it is simple to train and has fewer parameters. Thus, it needs fewer training examples.</a:t>
            </a:r>
            <a:endParaRPr/>
          </a:p>
          <a:p>
            <a:pPr indent="-274344" lvl="1" marL="548640" rtl="0" algn="l">
              <a:spcBef>
                <a:spcPts val="500"/>
              </a:spcBef>
              <a:spcAft>
                <a:spcPts val="0"/>
              </a:spcAft>
              <a:buSzPct val="76000"/>
              <a:buChar char="🞂"/>
            </a:pPr>
            <a:r>
              <a:rPr lang="en-US"/>
              <a:t>It is a simple model to explain.</a:t>
            </a:r>
            <a:endParaRPr/>
          </a:p>
          <a:p>
            <a:pPr indent="-274344" lvl="1" marL="548640" rtl="0" algn="l">
              <a:spcBef>
                <a:spcPts val="500"/>
              </a:spcBef>
              <a:spcAft>
                <a:spcPts val="0"/>
              </a:spcAft>
              <a:buSzPct val="76000"/>
              <a:buChar char="🞂"/>
            </a:pPr>
            <a:r>
              <a:rPr lang="en-US"/>
              <a:t>if there is error in the input training data, a simple hypothesis may generalize better, being able to classify unseen examples better in the future. (This principle is known Occam’s razor as Occam’s razor, which states that simpler explanations are more reasonable and any unnecessary complexity should be shaved off).</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Learning Multiple Classes</a:t>
            </a:r>
            <a:endParaRPr/>
          </a:p>
        </p:txBody>
      </p:sp>
      <p:sp>
        <p:nvSpPr>
          <p:cNvPr id="470" name="Google Shape;470;p23"/>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71" name="Google Shape;471;p23"/>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In our example of learning a family car, we have positive examples belonging to the class family car and the negative examples belonging to all other cars. This is a </a:t>
            </a:r>
            <a:r>
              <a:rPr b="1" i="1" lang="en-US"/>
              <a:t>two-class</a:t>
            </a:r>
            <a:r>
              <a:rPr i="1" lang="en-US"/>
              <a:t> </a:t>
            </a:r>
            <a:r>
              <a:rPr lang="en-US"/>
              <a:t>problem.</a:t>
            </a:r>
            <a:endParaRPr/>
          </a:p>
          <a:p>
            <a:pPr indent="-274320" lvl="0" marL="274320" rtl="0" algn="l">
              <a:spcBef>
                <a:spcPts val="600"/>
              </a:spcBef>
              <a:spcAft>
                <a:spcPts val="0"/>
              </a:spcAft>
              <a:buSzPts val="1976"/>
              <a:buChar char="🞂"/>
            </a:pPr>
            <a:r>
              <a:rPr lang="en-US"/>
              <a:t>In </a:t>
            </a:r>
            <a:r>
              <a:rPr lang="en-US" u="sng">
                <a:solidFill>
                  <a:schemeClr val="hlink"/>
                </a:solidFill>
                <a:hlinkClick r:id="rId3"/>
              </a:rPr>
              <a:t>machine learning</a:t>
            </a:r>
            <a:r>
              <a:rPr lang="en-US"/>
              <a:t>, </a:t>
            </a:r>
            <a:r>
              <a:rPr b="1" lang="en-US"/>
              <a:t>multiclass</a:t>
            </a:r>
            <a:r>
              <a:rPr lang="en-US"/>
              <a:t> or </a:t>
            </a:r>
            <a:r>
              <a:rPr b="1" lang="en-US"/>
              <a:t>multinomial classification</a:t>
            </a:r>
            <a:r>
              <a:rPr lang="en-US"/>
              <a:t> is the problem of </a:t>
            </a:r>
            <a:r>
              <a:rPr lang="en-US" u="sng">
                <a:solidFill>
                  <a:schemeClr val="hlink"/>
                </a:solidFill>
                <a:hlinkClick r:id="rId4"/>
              </a:rPr>
              <a:t>classifying</a:t>
            </a:r>
            <a:r>
              <a:rPr lang="en-US"/>
              <a:t> instances into more than two classes.</a:t>
            </a:r>
            <a:endParaRPr/>
          </a:p>
          <a:p>
            <a:pPr indent="-274320" lvl="0" marL="274320" rtl="0" algn="l">
              <a:spcBef>
                <a:spcPts val="600"/>
              </a:spcBef>
              <a:spcAft>
                <a:spcPts val="0"/>
              </a:spcAft>
              <a:buSzPts val="1976"/>
              <a:buChar char="🞂"/>
            </a:pPr>
            <a:r>
              <a:rPr lang="en-US"/>
              <a:t>In the general case, we have K classes denoted as C</a:t>
            </a:r>
            <a:r>
              <a:rPr baseline="-25000" lang="en-US"/>
              <a:t>i</a:t>
            </a:r>
            <a:r>
              <a:rPr lang="en-US"/>
              <a:t>, i = 1, . . . , K, and an input instance belongs to one and exactly one of them.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Computational learning theory </a:t>
            </a:r>
            <a:endParaRPr/>
          </a:p>
        </p:txBody>
      </p:sp>
      <p:sp>
        <p:nvSpPr>
          <p:cNvPr id="166" name="Google Shape;166;p4"/>
          <p:cNvSpPr txBox="1"/>
          <p:nvPr>
            <p:ph idx="11" type="ftr"/>
          </p:nvPr>
        </p:nvSpPr>
        <p:spPr>
          <a:xfrm>
            <a:off x="7092280" y="5589240"/>
            <a:ext cx="1588958" cy="36576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800"/>
              <a:t>Source: Mehryar Mohri</a:t>
            </a:r>
            <a:endParaRPr sz="800"/>
          </a:p>
        </p:txBody>
      </p:sp>
      <p:sp>
        <p:nvSpPr>
          <p:cNvPr id="167" name="Google Shape;167;p4"/>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8" name="Google Shape;168;p4"/>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Some computational learning questions	</a:t>
            </a:r>
            <a:endParaRPr/>
          </a:p>
          <a:p>
            <a:pPr indent="-274320" lvl="1" marL="548640" rtl="0" algn="l">
              <a:spcBef>
                <a:spcPts val="500"/>
              </a:spcBef>
              <a:spcAft>
                <a:spcPts val="0"/>
              </a:spcAft>
              <a:buSzPts val="1748"/>
              <a:buChar char="🞂"/>
            </a:pPr>
            <a:r>
              <a:rPr lang="en-US"/>
              <a:t>What can be learned efﬁciently?	</a:t>
            </a:r>
            <a:endParaRPr/>
          </a:p>
          <a:p>
            <a:pPr indent="-274320" lvl="1" marL="548640" rtl="0" algn="l">
              <a:spcBef>
                <a:spcPts val="500"/>
              </a:spcBef>
              <a:spcAft>
                <a:spcPts val="0"/>
              </a:spcAft>
              <a:buSzPts val="1748"/>
              <a:buChar char="🞂"/>
            </a:pPr>
            <a:r>
              <a:rPr lang="en-US"/>
              <a:t>What is inherently hard to learn?	</a:t>
            </a:r>
            <a:endParaRPr/>
          </a:p>
          <a:p>
            <a:pPr indent="-274320" lvl="1" marL="548640" rtl="0" algn="l">
              <a:spcBef>
                <a:spcPts val="500"/>
              </a:spcBef>
              <a:spcAft>
                <a:spcPts val="0"/>
              </a:spcAft>
              <a:buSzPts val="1748"/>
              <a:buChar char="🞂"/>
            </a:pPr>
            <a:r>
              <a:rPr lang="en-US"/>
              <a:t>A general model of learning? 	</a:t>
            </a:r>
            <a:endParaRPr/>
          </a:p>
          <a:p>
            <a:pPr indent="-274320" lvl="0" marL="274320" rtl="0" algn="l">
              <a:spcBef>
                <a:spcPts val="600"/>
              </a:spcBef>
              <a:spcAft>
                <a:spcPts val="0"/>
              </a:spcAft>
              <a:buSzPts val="1976"/>
              <a:buChar char="🞂"/>
            </a:pPr>
            <a:r>
              <a:rPr lang="en-US"/>
              <a:t>Complexity	</a:t>
            </a:r>
            <a:endParaRPr/>
          </a:p>
          <a:p>
            <a:pPr indent="-274320" lvl="1" marL="548640" rtl="0" algn="l">
              <a:spcBef>
                <a:spcPts val="500"/>
              </a:spcBef>
              <a:spcAft>
                <a:spcPts val="0"/>
              </a:spcAft>
              <a:buSzPts val="1748"/>
              <a:buChar char="🞂"/>
            </a:pPr>
            <a:r>
              <a:rPr lang="en-US"/>
              <a:t>Computational complexity: time and space.	</a:t>
            </a:r>
            <a:endParaRPr/>
          </a:p>
          <a:p>
            <a:pPr indent="-274320" lvl="1" marL="548640" rtl="0" algn="l">
              <a:spcBef>
                <a:spcPts val="500"/>
              </a:spcBef>
              <a:spcAft>
                <a:spcPts val="0"/>
              </a:spcAft>
              <a:buSzPts val="1748"/>
              <a:buChar char="🞂"/>
            </a:pPr>
            <a:r>
              <a:rPr lang="en-US"/>
              <a:t>Sample complexity: amount of training data needed to learn successfully.	</a:t>
            </a:r>
            <a:endParaRPr/>
          </a:p>
          <a:p>
            <a:pPr indent="-274320" lvl="1" marL="548640" rtl="0" algn="l">
              <a:spcBef>
                <a:spcPts val="500"/>
              </a:spcBef>
              <a:spcAft>
                <a:spcPts val="0"/>
              </a:spcAft>
              <a:buSzPts val="1748"/>
              <a:buChar char="🞂"/>
            </a:pPr>
            <a:r>
              <a:rPr lang="en-US"/>
              <a:t>Mistake bounds: number of mistakes before learning successfully.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24"/>
          <p:cNvPicPr preferRelativeResize="0"/>
          <p:nvPr/>
        </p:nvPicPr>
        <p:blipFill rotWithShape="1">
          <a:blip r:embed="rId3">
            <a:alphaModFix/>
          </a:blip>
          <a:srcRect b="0" l="0" r="0" t="0"/>
          <a:stretch/>
        </p:blipFill>
        <p:spPr>
          <a:xfrm>
            <a:off x="3942989" y="1837055"/>
            <a:ext cx="4714875" cy="4419600"/>
          </a:xfrm>
          <a:prstGeom prst="rect">
            <a:avLst/>
          </a:prstGeom>
          <a:noFill/>
          <a:ln>
            <a:noFill/>
          </a:ln>
        </p:spPr>
      </p:pic>
      <p:sp>
        <p:nvSpPr>
          <p:cNvPr id="477" name="Google Shape;477;p2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Noise and Model Complexity</a:t>
            </a:r>
            <a:endParaRPr/>
          </a:p>
        </p:txBody>
      </p:sp>
      <p:sp>
        <p:nvSpPr>
          <p:cNvPr id="478" name="Google Shape;478;p24"/>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79" name="Google Shape;479;p24"/>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Font typeface="Noto Sans Symbols"/>
              <a:buNone/>
            </a:pPr>
            <a:r>
              <a:rPr lang="en-US"/>
              <a:t>Use the simpler one because</a:t>
            </a:r>
            <a:endParaRPr/>
          </a:p>
          <a:p>
            <a:pPr indent="-274320" lvl="0" marL="274320" rtl="0" algn="l">
              <a:spcBef>
                <a:spcPts val="600"/>
              </a:spcBef>
              <a:spcAft>
                <a:spcPts val="0"/>
              </a:spcAft>
              <a:buSzPts val="1520"/>
              <a:buChar char="🞂"/>
            </a:pPr>
            <a:r>
              <a:rPr lang="en-US" sz="2000"/>
              <a:t>Simpler to use </a:t>
            </a:r>
            <a:endParaRPr/>
          </a:p>
          <a:p>
            <a:pPr indent="-274320" lvl="0" marL="274320" rtl="0" algn="l">
              <a:spcBef>
                <a:spcPts val="600"/>
              </a:spcBef>
              <a:spcAft>
                <a:spcPts val="0"/>
              </a:spcAft>
              <a:buSzPts val="1520"/>
              <a:buFont typeface="Noto Sans Symbols"/>
              <a:buNone/>
            </a:pPr>
            <a:r>
              <a:rPr lang="en-US" sz="2000"/>
              <a:t>	(lower computational </a:t>
            </a:r>
            <a:endParaRPr/>
          </a:p>
          <a:p>
            <a:pPr indent="-274320" lvl="0" marL="274320" rtl="0" algn="l">
              <a:spcBef>
                <a:spcPts val="600"/>
              </a:spcBef>
              <a:spcAft>
                <a:spcPts val="0"/>
              </a:spcAft>
              <a:buSzPts val="1520"/>
              <a:buFont typeface="Noto Sans Symbols"/>
              <a:buNone/>
            </a:pPr>
            <a:r>
              <a:rPr lang="en-US" sz="2000"/>
              <a:t>	complexity)</a:t>
            </a:r>
            <a:endParaRPr/>
          </a:p>
          <a:p>
            <a:pPr indent="-274320" lvl="0" marL="274320" rtl="0" algn="l">
              <a:spcBef>
                <a:spcPts val="600"/>
              </a:spcBef>
              <a:spcAft>
                <a:spcPts val="0"/>
              </a:spcAft>
              <a:buSzPts val="1520"/>
              <a:buChar char="🞂"/>
            </a:pPr>
            <a:r>
              <a:rPr lang="en-US" sz="2000"/>
              <a:t>Easier to train (lower </a:t>
            </a:r>
            <a:endParaRPr/>
          </a:p>
          <a:p>
            <a:pPr indent="-274320" lvl="0" marL="274320" rtl="0" algn="l">
              <a:spcBef>
                <a:spcPts val="600"/>
              </a:spcBef>
              <a:spcAft>
                <a:spcPts val="0"/>
              </a:spcAft>
              <a:buSzPts val="1520"/>
              <a:buFont typeface="Noto Sans Symbols"/>
              <a:buNone/>
            </a:pPr>
            <a:r>
              <a:rPr lang="en-US" sz="2000"/>
              <a:t>	space complexity)</a:t>
            </a:r>
            <a:endParaRPr/>
          </a:p>
          <a:p>
            <a:pPr indent="-274320" lvl="0" marL="274320" rtl="0" algn="l">
              <a:spcBef>
                <a:spcPts val="600"/>
              </a:spcBef>
              <a:spcAft>
                <a:spcPts val="0"/>
              </a:spcAft>
              <a:buSzPts val="1520"/>
              <a:buChar char="🞂"/>
            </a:pPr>
            <a:r>
              <a:rPr lang="en-US" sz="2000"/>
              <a:t>Easier to explain </a:t>
            </a:r>
            <a:endParaRPr/>
          </a:p>
          <a:p>
            <a:pPr indent="-274320" lvl="0" marL="274320" rtl="0" algn="l">
              <a:spcBef>
                <a:spcPts val="600"/>
              </a:spcBef>
              <a:spcAft>
                <a:spcPts val="0"/>
              </a:spcAft>
              <a:buSzPts val="1520"/>
              <a:buFont typeface="Noto Sans Symbols"/>
              <a:buNone/>
            </a:pPr>
            <a:r>
              <a:rPr lang="en-US" sz="2000"/>
              <a:t>	(more interpretable)</a:t>
            </a:r>
            <a:endParaRPr/>
          </a:p>
          <a:p>
            <a:pPr indent="-274320" lvl="0" marL="274320" rtl="0" algn="l">
              <a:spcBef>
                <a:spcPts val="600"/>
              </a:spcBef>
              <a:spcAft>
                <a:spcPts val="0"/>
              </a:spcAft>
              <a:buSzPts val="1520"/>
              <a:buChar char="🞂"/>
            </a:pPr>
            <a:r>
              <a:rPr lang="en-US" sz="2000"/>
              <a:t>Generalizes better (lower </a:t>
            </a:r>
            <a:endParaRPr/>
          </a:p>
          <a:p>
            <a:pPr indent="-274320" lvl="0" marL="274320" rtl="0" algn="l">
              <a:spcBef>
                <a:spcPts val="600"/>
              </a:spcBef>
              <a:spcAft>
                <a:spcPts val="0"/>
              </a:spcAft>
              <a:buSzPts val="1520"/>
              <a:buFont typeface="Noto Sans Symbols"/>
              <a:buNone/>
            </a:pPr>
            <a:r>
              <a:rPr lang="en-US" sz="2000"/>
              <a:t>	variance - Occam’s razor)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25"/>
          <p:cNvPicPr preferRelativeResize="0"/>
          <p:nvPr/>
        </p:nvPicPr>
        <p:blipFill rotWithShape="1">
          <a:blip r:embed="rId3">
            <a:alphaModFix/>
          </a:blip>
          <a:srcRect b="0" l="0" r="0" t="0"/>
          <a:stretch/>
        </p:blipFill>
        <p:spPr>
          <a:xfrm>
            <a:off x="611188" y="1557338"/>
            <a:ext cx="4824908" cy="4463950"/>
          </a:xfrm>
          <a:prstGeom prst="rect">
            <a:avLst/>
          </a:prstGeom>
          <a:noFill/>
          <a:ln>
            <a:noFill/>
          </a:ln>
        </p:spPr>
      </p:pic>
      <p:sp>
        <p:nvSpPr>
          <p:cNvPr id="485" name="Google Shape;485;p25"/>
          <p:cNvSpPr txBox="1"/>
          <p:nvPr>
            <p:ph type="title"/>
          </p:nvPr>
        </p:nvSpPr>
        <p:spPr>
          <a:xfrm>
            <a:off x="457200" y="457200"/>
            <a:ext cx="8229600" cy="75722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Multiple Classes, </a:t>
            </a:r>
            <a:r>
              <a:rPr i="0" lang="en-US">
                <a:latin typeface="Quintessential"/>
                <a:ea typeface="Quintessential"/>
                <a:cs typeface="Quintessential"/>
                <a:sym typeface="Quintessential"/>
              </a:rPr>
              <a:t>C</a:t>
            </a:r>
            <a:r>
              <a:rPr baseline="-25000" lang="en-US"/>
              <a:t>i</a:t>
            </a:r>
            <a:r>
              <a:rPr lang="en-US"/>
              <a:t> i=1,...,K</a:t>
            </a:r>
            <a:endParaRPr i="0"/>
          </a:p>
        </p:txBody>
      </p:sp>
      <p:pic>
        <p:nvPicPr>
          <p:cNvPr id="486" name="Google Shape;486;p25"/>
          <p:cNvPicPr preferRelativeResize="0"/>
          <p:nvPr/>
        </p:nvPicPr>
        <p:blipFill rotWithShape="1">
          <a:blip r:embed="rId4">
            <a:alphaModFix/>
          </a:blip>
          <a:srcRect b="0" l="0" r="0" t="0"/>
          <a:stretch/>
        </p:blipFill>
        <p:spPr>
          <a:xfrm>
            <a:off x="5775298" y="1397793"/>
            <a:ext cx="1881188" cy="525463"/>
          </a:xfrm>
          <a:prstGeom prst="rect">
            <a:avLst/>
          </a:prstGeom>
          <a:noFill/>
          <a:ln>
            <a:noFill/>
          </a:ln>
        </p:spPr>
      </p:pic>
      <p:pic>
        <p:nvPicPr>
          <p:cNvPr id="487" name="Google Shape;487;p25"/>
          <p:cNvPicPr preferRelativeResize="0"/>
          <p:nvPr/>
        </p:nvPicPr>
        <p:blipFill rotWithShape="1">
          <a:blip r:embed="rId5">
            <a:alphaModFix/>
          </a:blip>
          <a:srcRect b="0" l="0" r="0" t="0"/>
          <a:stretch/>
        </p:blipFill>
        <p:spPr>
          <a:xfrm>
            <a:off x="5816600" y="2009775"/>
            <a:ext cx="2620963" cy="998538"/>
          </a:xfrm>
          <a:prstGeom prst="rect">
            <a:avLst/>
          </a:prstGeom>
          <a:noFill/>
          <a:ln>
            <a:noFill/>
          </a:ln>
        </p:spPr>
      </p:pic>
      <p:pic>
        <p:nvPicPr>
          <p:cNvPr id="488" name="Google Shape;488;p25"/>
          <p:cNvPicPr preferRelativeResize="0"/>
          <p:nvPr/>
        </p:nvPicPr>
        <p:blipFill rotWithShape="1">
          <a:blip r:embed="rId6">
            <a:alphaModFix/>
          </a:blip>
          <a:srcRect b="0" l="0" r="0" t="0"/>
          <a:stretch/>
        </p:blipFill>
        <p:spPr>
          <a:xfrm>
            <a:off x="5947542" y="4437112"/>
            <a:ext cx="1536700" cy="508000"/>
          </a:xfrm>
          <a:prstGeom prst="rect">
            <a:avLst/>
          </a:prstGeom>
          <a:noFill/>
          <a:ln>
            <a:noFill/>
          </a:ln>
        </p:spPr>
      </p:pic>
      <p:sp>
        <p:nvSpPr>
          <p:cNvPr id="489" name="Google Shape;489;p25"/>
          <p:cNvSpPr txBox="1"/>
          <p:nvPr>
            <p:ph idx="12" type="sldNum"/>
          </p:nvPr>
        </p:nvSpPr>
        <p:spPr>
          <a:xfrm>
            <a:off x="752475" y="6400800"/>
            <a:ext cx="21336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490" name="Google Shape;490;p25"/>
          <p:cNvPicPr preferRelativeResize="0"/>
          <p:nvPr/>
        </p:nvPicPr>
        <p:blipFill rotWithShape="1">
          <a:blip r:embed="rId7">
            <a:alphaModFix/>
          </a:blip>
          <a:srcRect b="0" l="0" r="0" t="0"/>
          <a:stretch/>
        </p:blipFill>
        <p:spPr>
          <a:xfrm>
            <a:off x="1476375" y="2924175"/>
            <a:ext cx="685800" cy="314325"/>
          </a:xfrm>
          <a:prstGeom prst="rect">
            <a:avLst/>
          </a:prstGeom>
          <a:noFill/>
          <a:ln>
            <a:noFill/>
          </a:ln>
        </p:spPr>
      </p:pic>
      <p:sp>
        <p:nvSpPr>
          <p:cNvPr id="491" name="Google Shape;491;p25"/>
          <p:cNvSpPr txBox="1"/>
          <p:nvPr/>
        </p:nvSpPr>
        <p:spPr>
          <a:xfrm>
            <a:off x="5867400" y="3357563"/>
            <a:ext cx="236731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Bookman Old Style"/>
                <a:ea typeface="Bookman Old Style"/>
                <a:cs typeface="Bookman Old Style"/>
                <a:sym typeface="Bookman Old Style"/>
              </a:rPr>
              <a:t>Train hypotheses </a:t>
            </a:r>
            <a:endParaRPr/>
          </a:p>
          <a:p>
            <a:pPr indent="0" lvl="0" marL="0" marR="0" rtl="0" algn="l">
              <a:spcBef>
                <a:spcPts val="0"/>
              </a:spcBef>
              <a:spcAft>
                <a:spcPts val="0"/>
              </a:spcAft>
              <a:buNone/>
            </a:pPr>
            <a:r>
              <a:rPr i="1" lang="en-US" sz="2400">
                <a:solidFill>
                  <a:schemeClr val="dk1"/>
                </a:solidFill>
                <a:latin typeface="Calibri"/>
                <a:ea typeface="Calibri"/>
                <a:cs typeface="Calibri"/>
                <a:sym typeface="Calibri"/>
              </a:rPr>
              <a:t>h</a:t>
            </a:r>
            <a:r>
              <a:rPr baseline="-25000" i="1" lang="en-US" sz="2400">
                <a:solidFill>
                  <a:schemeClr val="dk1"/>
                </a:solidFill>
                <a:latin typeface="Calibri"/>
                <a:ea typeface="Calibri"/>
                <a:cs typeface="Calibri"/>
                <a:sym typeface="Calibri"/>
              </a:rPr>
              <a:t>i</a:t>
            </a:r>
            <a:r>
              <a:rPr lang="en-US" sz="2400">
                <a:solidFill>
                  <a:schemeClr val="dk1"/>
                </a:solidFill>
                <a:latin typeface="Calibri"/>
                <a:ea typeface="Calibri"/>
                <a:cs typeface="Calibri"/>
                <a:sym typeface="Calibri"/>
              </a:rPr>
              <a:t>(</a:t>
            </a:r>
            <a:r>
              <a:rPr b="1" i="1" lang="en-US" sz="2400">
                <a:solidFill>
                  <a:schemeClr val="dk1"/>
                </a:solidFill>
                <a:latin typeface="Calibri"/>
                <a:ea typeface="Calibri"/>
                <a:cs typeface="Calibri"/>
                <a:sym typeface="Calibri"/>
              </a:rPr>
              <a:t>x</a:t>
            </a:r>
            <a:r>
              <a:rPr lang="en-US" sz="2400">
                <a:solidFill>
                  <a:schemeClr val="dk1"/>
                </a:solidFill>
                <a:latin typeface="Calibri"/>
                <a:ea typeface="Calibri"/>
                <a:cs typeface="Calibri"/>
                <a:sym typeface="Calibri"/>
              </a:rPr>
              <a:t>), </a:t>
            </a:r>
            <a:r>
              <a:rPr i="1" lang="en-US" sz="2400">
                <a:solidFill>
                  <a:schemeClr val="dk1"/>
                </a:solidFill>
                <a:latin typeface="Calibri"/>
                <a:ea typeface="Calibri"/>
                <a:cs typeface="Calibri"/>
                <a:sym typeface="Calibri"/>
              </a:rPr>
              <a:t>i </a:t>
            </a:r>
            <a:r>
              <a:rPr lang="en-US" sz="2400">
                <a:solidFill>
                  <a:schemeClr val="dk1"/>
                </a:solidFill>
                <a:latin typeface="Calibri"/>
                <a:ea typeface="Calibri"/>
                <a:cs typeface="Calibri"/>
                <a:sym typeface="Calibri"/>
              </a:rPr>
              <a:t>=1,...,</a:t>
            </a:r>
            <a:r>
              <a:rPr i="1" lang="en-US" sz="2400">
                <a:solidFill>
                  <a:schemeClr val="dk1"/>
                </a:solidFill>
                <a:latin typeface="Calibri"/>
                <a:ea typeface="Calibri"/>
                <a:cs typeface="Calibri"/>
                <a:sym typeface="Calibri"/>
              </a:rPr>
              <a:t>K</a:t>
            </a:r>
            <a:r>
              <a:rPr lang="en-US" sz="2400">
                <a:solidFill>
                  <a:schemeClr val="dk1"/>
                </a:solidFill>
                <a:latin typeface="Calibri"/>
                <a:ea typeface="Calibri"/>
                <a:cs typeface="Calibri"/>
                <a:sym typeface="Calibri"/>
              </a:rPr>
              <a:t>:</a:t>
            </a:r>
            <a:endParaRPr/>
          </a:p>
        </p:txBody>
      </p:sp>
      <p:pic>
        <p:nvPicPr>
          <p:cNvPr id="492" name="Google Shape;492;p25"/>
          <p:cNvPicPr preferRelativeResize="0"/>
          <p:nvPr/>
        </p:nvPicPr>
        <p:blipFill rotWithShape="1">
          <a:blip r:embed="rId8">
            <a:alphaModFix/>
          </a:blip>
          <a:srcRect b="0" l="0" r="0" t="0"/>
          <a:stretch/>
        </p:blipFill>
        <p:spPr>
          <a:xfrm>
            <a:off x="5580112" y="5513350"/>
            <a:ext cx="3024336" cy="651954"/>
          </a:xfrm>
          <a:prstGeom prst="rect">
            <a:avLst/>
          </a:prstGeom>
          <a:noFill/>
          <a:ln>
            <a:noFill/>
          </a:ln>
        </p:spPr>
      </p:pic>
      <p:sp>
        <p:nvSpPr>
          <p:cNvPr id="493" name="Google Shape;493;p25"/>
          <p:cNvSpPr/>
          <p:nvPr/>
        </p:nvSpPr>
        <p:spPr>
          <a:xfrm>
            <a:off x="5816600" y="5035003"/>
            <a:ext cx="238398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The total empirical error</a:t>
            </a:r>
            <a:r>
              <a:rPr lang="en-US" sz="900">
                <a:solidFill>
                  <a:schemeClr val="dk1"/>
                </a:solidFill>
                <a:latin typeface="Arial"/>
                <a:ea typeface="Arial"/>
                <a:cs typeface="Arial"/>
                <a:sym typeface="Arial"/>
              </a:rPr>
              <a:t>:</a:t>
            </a:r>
            <a:endParaRPr sz="32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Multiclass classification</a:t>
            </a:r>
            <a:endParaRPr/>
          </a:p>
        </p:txBody>
      </p:sp>
      <p:sp>
        <p:nvSpPr>
          <p:cNvPr id="499" name="Google Shape;499;p26"/>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00" name="Google Shape;500;p26"/>
          <p:cNvSpPr txBox="1"/>
          <p:nvPr>
            <p:ph idx="1" type="body"/>
          </p:nvPr>
        </p:nvSpPr>
        <p:spPr>
          <a:xfrm>
            <a:off x="457200" y="1219200"/>
            <a:ext cx="8229600" cy="4298032"/>
          </a:xfrm>
          <a:prstGeom prst="rect">
            <a:avLst/>
          </a:prstGeom>
          <a:noFill/>
          <a:ln>
            <a:noFill/>
          </a:ln>
        </p:spPr>
        <p:txBody>
          <a:bodyPr anchorCtr="0" anchor="t" bIns="45700" lIns="91425" spcFirstLastPara="1" rIns="91425" wrap="square" tIns="45700">
            <a:normAutofit fontScale="92500" lnSpcReduction="10000"/>
          </a:bodyPr>
          <a:lstStyle/>
          <a:p>
            <a:pPr indent="-274320" lvl="0" marL="274320" rtl="0" algn="l">
              <a:spcBef>
                <a:spcPts val="0"/>
              </a:spcBef>
              <a:spcAft>
                <a:spcPts val="0"/>
              </a:spcAft>
              <a:buSzPct val="76000"/>
              <a:buChar char="🞂"/>
            </a:pPr>
            <a:r>
              <a:rPr lang="en-US" sz="2200"/>
              <a:t>While some classification algorithms naturally permit the use of more than two classes, others are by nature binary algorithms; these can, however, be turned into multinomial classifiers by a variety of strategies.</a:t>
            </a:r>
            <a:endParaRPr/>
          </a:p>
          <a:p>
            <a:pPr indent="-274320" lvl="0" marL="274320" rtl="0" algn="l">
              <a:spcBef>
                <a:spcPts val="600"/>
              </a:spcBef>
              <a:spcAft>
                <a:spcPts val="0"/>
              </a:spcAft>
              <a:buSzPct val="76000"/>
              <a:buChar char="🞂"/>
            </a:pPr>
            <a:r>
              <a:rPr lang="en-US" sz="2200"/>
              <a:t>Using binary classifiers, a multi-class classifier can be implemented by using following strategies:</a:t>
            </a:r>
            <a:br>
              <a:rPr lang="en-US"/>
            </a:br>
            <a:endParaRPr/>
          </a:p>
          <a:p>
            <a:pPr indent="-274344" lvl="1" marL="548640" rtl="0" algn="l">
              <a:spcBef>
                <a:spcPts val="500"/>
              </a:spcBef>
              <a:spcAft>
                <a:spcPts val="0"/>
              </a:spcAft>
              <a:buSzPct val="76000"/>
              <a:buChar char="🞂"/>
            </a:pPr>
            <a:r>
              <a:rPr lang="en-US"/>
              <a:t>One-against-all (One-vs-All) : Train K classifiers. Each classifier f</a:t>
            </a:r>
            <a:r>
              <a:rPr baseline="-25000" lang="en-US"/>
              <a:t>i</a:t>
            </a:r>
            <a:r>
              <a:rPr lang="en-US"/>
              <a:t> is trained per class to distinguish that class from all other classes. </a:t>
            </a:r>
            <a:endParaRPr/>
          </a:p>
          <a:p>
            <a:pPr indent="-171670" lvl="1" marL="548640" rtl="0" algn="l">
              <a:spcBef>
                <a:spcPts val="500"/>
              </a:spcBef>
              <a:spcAft>
                <a:spcPts val="0"/>
              </a:spcAft>
              <a:buSzPct val="76000"/>
              <a:buNone/>
            </a:pPr>
            <a:r>
              <a:t/>
            </a:r>
            <a:endParaRPr/>
          </a:p>
          <a:p>
            <a:pPr indent="-171670" lvl="1" marL="548640" rtl="0" algn="l">
              <a:spcBef>
                <a:spcPts val="500"/>
              </a:spcBef>
              <a:spcAft>
                <a:spcPts val="0"/>
              </a:spcAft>
              <a:buSzPct val="76000"/>
              <a:buNone/>
            </a:pPr>
            <a:r>
              <a:t/>
            </a:r>
            <a:endParaRPr/>
          </a:p>
          <a:p>
            <a:pPr indent="-274344" lvl="1" marL="548640" rtl="0" algn="l">
              <a:spcBef>
                <a:spcPts val="500"/>
              </a:spcBef>
              <a:spcAft>
                <a:spcPts val="0"/>
              </a:spcAft>
              <a:buSzPct val="76000"/>
              <a:buChar char="🞂"/>
            </a:pPr>
            <a:r>
              <a:rPr lang="en-US"/>
              <a:t>One-against-one (All-vs-All): Construct a binary classifier for each pair of classes. We need 1/2 K(K − 1) classifiers. One classiﬁer f</a:t>
            </a:r>
            <a:r>
              <a:rPr baseline="-25000" lang="en-US"/>
              <a:t>ij</a:t>
            </a:r>
            <a:r>
              <a:rPr lang="en-US"/>
              <a:t> is needed to distinguish each pair of classes i and  j.</a:t>
            </a:r>
            <a:endParaRPr/>
          </a:p>
          <a:p>
            <a:pPr indent="-171670" lvl="1" marL="548640" rtl="0" algn="l">
              <a:spcBef>
                <a:spcPts val="500"/>
              </a:spcBef>
              <a:spcAft>
                <a:spcPts val="0"/>
              </a:spcAft>
              <a:buSzPct val="76000"/>
              <a:buNone/>
            </a:pPr>
            <a:r>
              <a:t/>
            </a:r>
            <a:endParaRPr/>
          </a:p>
          <a:p>
            <a:pPr indent="-171670" lvl="1" marL="548640" rtl="0" algn="l">
              <a:spcBef>
                <a:spcPts val="500"/>
              </a:spcBef>
              <a:spcAft>
                <a:spcPts val="0"/>
              </a:spcAft>
              <a:buSzPct val="76000"/>
              <a:buNone/>
            </a:pPr>
            <a:r>
              <a:t/>
            </a:r>
            <a:endParaRPr/>
          </a:p>
          <a:p>
            <a:pPr indent="-171670" lvl="1" marL="548640" rtl="0" algn="l">
              <a:spcBef>
                <a:spcPts val="500"/>
              </a:spcBef>
              <a:spcAft>
                <a:spcPts val="0"/>
              </a:spcAft>
              <a:buSzPct val="76000"/>
              <a:buNone/>
            </a:pPr>
            <a:r>
              <a:t/>
            </a:r>
            <a:endParaRPr/>
          </a:p>
          <a:p>
            <a:pPr indent="-171670" lvl="1" marL="548640" rtl="0" algn="l">
              <a:spcBef>
                <a:spcPts val="500"/>
              </a:spcBef>
              <a:spcAft>
                <a:spcPts val="0"/>
              </a:spcAft>
              <a:buSzPct val="76000"/>
              <a:buNone/>
            </a:pPr>
            <a:r>
              <a:t/>
            </a:r>
            <a:endParaRPr/>
          </a:p>
          <a:p>
            <a:pPr indent="-171670" lvl="1" marL="548640" rtl="0" algn="l">
              <a:spcBef>
                <a:spcPts val="500"/>
              </a:spcBef>
              <a:spcAft>
                <a:spcPts val="0"/>
              </a:spcAft>
              <a:buSzPct val="76000"/>
              <a:buNone/>
            </a:pPr>
            <a:r>
              <a:t/>
            </a:r>
            <a:endParaRPr/>
          </a:p>
          <a:p>
            <a:pPr indent="-171670" lvl="1" marL="548640" rtl="0" algn="l">
              <a:spcBef>
                <a:spcPts val="500"/>
              </a:spcBef>
              <a:spcAft>
                <a:spcPts val="0"/>
              </a:spcAft>
              <a:buSzPct val="76000"/>
              <a:buNone/>
            </a:pPr>
            <a:r>
              <a:t/>
            </a:r>
            <a:endParaRPr/>
          </a:p>
          <a:p>
            <a:pPr indent="-171670" lvl="1" marL="548640" rtl="0" algn="l">
              <a:spcBef>
                <a:spcPts val="500"/>
              </a:spcBef>
              <a:spcAft>
                <a:spcPts val="0"/>
              </a:spcAft>
              <a:buSzPct val="76000"/>
              <a:buNone/>
            </a:pPr>
            <a:r>
              <a:t/>
            </a:r>
            <a:endParaRPr/>
          </a:p>
        </p:txBody>
      </p:sp>
      <p:pic>
        <p:nvPicPr>
          <p:cNvPr id="501" name="Google Shape;501;p26"/>
          <p:cNvPicPr preferRelativeResize="0"/>
          <p:nvPr/>
        </p:nvPicPr>
        <p:blipFill rotWithShape="1">
          <a:blip r:embed="rId3">
            <a:alphaModFix/>
          </a:blip>
          <a:srcRect b="0" l="0" r="0" t="0"/>
          <a:stretch/>
        </p:blipFill>
        <p:spPr>
          <a:xfrm>
            <a:off x="3131840" y="3933056"/>
            <a:ext cx="2749500" cy="444445"/>
          </a:xfrm>
          <a:prstGeom prst="rect">
            <a:avLst/>
          </a:prstGeom>
          <a:noFill/>
          <a:ln>
            <a:noFill/>
          </a:ln>
        </p:spPr>
      </p:pic>
      <p:pic>
        <p:nvPicPr>
          <p:cNvPr id="502" name="Google Shape;502;p26"/>
          <p:cNvPicPr preferRelativeResize="0"/>
          <p:nvPr/>
        </p:nvPicPr>
        <p:blipFill rotWithShape="1">
          <a:blip r:embed="rId4">
            <a:alphaModFix/>
          </a:blip>
          <a:srcRect b="0" l="0" r="0" t="0"/>
          <a:stretch/>
        </p:blipFill>
        <p:spPr>
          <a:xfrm>
            <a:off x="2843808" y="5425862"/>
            <a:ext cx="3595500" cy="99471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Regression</a:t>
            </a:r>
            <a:endParaRPr/>
          </a:p>
        </p:txBody>
      </p:sp>
      <p:sp>
        <p:nvSpPr>
          <p:cNvPr id="508" name="Google Shape;508;p2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09" name="Google Shape;509;p27"/>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In </a:t>
            </a:r>
            <a:r>
              <a:rPr lang="en-US" u="sng">
                <a:solidFill>
                  <a:schemeClr val="hlink"/>
                </a:solidFill>
                <a:hlinkClick r:id="rId3"/>
              </a:rPr>
              <a:t>statistics</a:t>
            </a:r>
            <a:r>
              <a:rPr lang="en-US"/>
              <a:t>, </a:t>
            </a:r>
            <a:r>
              <a:rPr b="1" lang="en-US"/>
              <a:t>regression analysis</a:t>
            </a:r>
            <a:r>
              <a:rPr lang="en-US"/>
              <a:t> is a statistical process for estimating the relationships among variables. It includes many techniques for modeling and analyzing several variables, when the focus is on the relationship between a </a:t>
            </a:r>
            <a:r>
              <a:rPr lang="en-US" u="sng">
                <a:solidFill>
                  <a:schemeClr val="hlink"/>
                </a:solidFill>
                <a:hlinkClick r:id="rId4"/>
              </a:rPr>
              <a:t>dependent variable</a:t>
            </a:r>
            <a:r>
              <a:rPr lang="en-US"/>
              <a:t> and one or more </a:t>
            </a:r>
            <a:r>
              <a:rPr lang="en-US" u="sng">
                <a:solidFill>
                  <a:schemeClr val="hlink"/>
                </a:solidFill>
                <a:hlinkClick r:id="rId5"/>
              </a:rPr>
              <a:t>independent variables</a:t>
            </a:r>
            <a:r>
              <a:rPr lang="en-US"/>
              <a:t>.</a:t>
            </a:r>
            <a:endParaRPr/>
          </a:p>
          <a:p>
            <a:pPr indent="-274320" lvl="0" marL="274320" rtl="0" algn="l">
              <a:spcBef>
                <a:spcPts val="600"/>
              </a:spcBef>
              <a:spcAft>
                <a:spcPts val="0"/>
              </a:spcAft>
              <a:buSzPts val="1976"/>
              <a:buChar char="🞂"/>
            </a:pPr>
            <a:r>
              <a:rPr lang="en-US"/>
              <a:t>The estimation target is a </a:t>
            </a:r>
            <a:r>
              <a:rPr lang="en-US" u="sng">
                <a:solidFill>
                  <a:schemeClr val="hlink"/>
                </a:solidFill>
                <a:hlinkClick r:id="rId6"/>
              </a:rPr>
              <a:t>function</a:t>
            </a:r>
            <a:r>
              <a:rPr lang="en-US"/>
              <a:t> of the independent variables called the </a:t>
            </a:r>
            <a:r>
              <a:rPr b="1" lang="en-US"/>
              <a:t>regression function.</a:t>
            </a:r>
            <a:endParaRPr/>
          </a:p>
          <a:p>
            <a:pPr indent="-274320" lvl="0" marL="274320" rtl="0" algn="l">
              <a:spcBef>
                <a:spcPts val="600"/>
              </a:spcBef>
              <a:spcAft>
                <a:spcPts val="0"/>
              </a:spcAft>
              <a:buSzPts val="1976"/>
              <a:buChar char="🞂"/>
            </a:pPr>
            <a:r>
              <a:rPr lang="en-US"/>
              <a:t>Regression analysis is widely used for </a:t>
            </a:r>
            <a:r>
              <a:rPr lang="en-US" u="sng">
                <a:solidFill>
                  <a:schemeClr val="hlink"/>
                </a:solidFill>
                <a:hlinkClick r:id="rId7"/>
              </a:rPr>
              <a:t>prediction</a:t>
            </a:r>
            <a:r>
              <a:rPr lang="en-US"/>
              <a:t> and </a:t>
            </a:r>
            <a:r>
              <a:rPr lang="en-US" u="sng">
                <a:solidFill>
                  <a:schemeClr val="hlink"/>
                </a:solidFill>
                <a:hlinkClick r:id="rId8"/>
              </a:rPr>
              <a:t>forecasting</a:t>
            </a:r>
            <a:r>
              <a:rPr lang="en-US"/>
              <a:t>, where its use has substantial overlap with the field of </a:t>
            </a:r>
            <a:r>
              <a:rPr lang="en-US" u="sng">
                <a:solidFill>
                  <a:schemeClr val="hlink"/>
                </a:solidFill>
                <a:hlinkClick r:id="rId9"/>
              </a:rPr>
              <a:t>machine learning</a:t>
            </a:r>
            <a:r>
              <a:rPr lang="en-US"/>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Regression</a:t>
            </a:r>
            <a:endParaRPr/>
          </a:p>
        </p:txBody>
      </p:sp>
      <p:sp>
        <p:nvSpPr>
          <p:cNvPr id="515" name="Google Shape;515;p28"/>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16" name="Google Shape;516;p28"/>
          <p:cNvSpPr txBox="1"/>
          <p:nvPr>
            <p:ph idx="1" type="body"/>
          </p:nvPr>
        </p:nvSpPr>
        <p:spPr>
          <a:xfrm>
            <a:off x="457200" y="1219200"/>
            <a:ext cx="8229600" cy="1201688"/>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444"/>
              <a:buChar char="🞂"/>
            </a:pPr>
            <a:r>
              <a:rPr lang="en-US" sz="1900"/>
              <a:t>When the target variable that we’re trying to predict is continuous, we call the learning problem a </a:t>
            </a:r>
            <a:r>
              <a:rPr lang="en-US" sz="1900">
                <a:solidFill>
                  <a:srgbClr val="FF0000"/>
                </a:solidFill>
              </a:rPr>
              <a:t>regression problem</a:t>
            </a:r>
            <a:r>
              <a:rPr lang="en-US" sz="1900"/>
              <a:t>.</a:t>
            </a:r>
            <a:endParaRPr/>
          </a:p>
          <a:p>
            <a:pPr indent="-274320" lvl="0" marL="274320" rtl="0" algn="l">
              <a:spcBef>
                <a:spcPts val="600"/>
              </a:spcBef>
              <a:spcAft>
                <a:spcPts val="0"/>
              </a:spcAft>
              <a:buSzPts val="1444"/>
              <a:buChar char="🞂"/>
            </a:pPr>
            <a:r>
              <a:rPr lang="en-US" sz="1900"/>
              <a:t>Given a training set of examples</a:t>
            </a:r>
            <a:endParaRPr/>
          </a:p>
          <a:p>
            <a:pPr indent="-148844" lvl="0" marL="274320" rtl="0" algn="l">
              <a:spcBef>
                <a:spcPts val="600"/>
              </a:spcBef>
              <a:spcAft>
                <a:spcPts val="0"/>
              </a:spcAft>
              <a:buSzPts val="1976"/>
              <a:buNone/>
            </a:pPr>
            <a:r>
              <a:t/>
            </a:r>
            <a:endParaRPr/>
          </a:p>
          <a:p>
            <a:pPr indent="-148844" lvl="0" marL="274320" rtl="0" algn="l">
              <a:spcBef>
                <a:spcPts val="600"/>
              </a:spcBef>
              <a:spcAft>
                <a:spcPts val="0"/>
              </a:spcAft>
              <a:buSzPts val="1976"/>
              <a:buNone/>
            </a:pPr>
            <a:r>
              <a:t/>
            </a:r>
            <a:endParaRPr/>
          </a:p>
          <a:p>
            <a:pPr indent="-148844" lvl="0" marL="274320" rtl="0" algn="l">
              <a:spcBef>
                <a:spcPts val="600"/>
              </a:spcBef>
              <a:spcAft>
                <a:spcPts val="0"/>
              </a:spcAft>
              <a:buSzPts val="1976"/>
              <a:buNone/>
            </a:pPr>
            <a:r>
              <a:t/>
            </a:r>
            <a:endParaRPr/>
          </a:p>
        </p:txBody>
      </p:sp>
      <p:pic>
        <p:nvPicPr>
          <p:cNvPr id="517" name="Google Shape;517;p28"/>
          <p:cNvPicPr preferRelativeResize="0"/>
          <p:nvPr/>
        </p:nvPicPr>
        <p:blipFill rotWithShape="1">
          <a:blip r:embed="rId3">
            <a:alphaModFix/>
          </a:blip>
          <a:srcRect b="0" l="0" r="0" t="0"/>
          <a:stretch/>
        </p:blipFill>
        <p:spPr>
          <a:xfrm>
            <a:off x="3635896" y="4221088"/>
            <a:ext cx="1441450" cy="519113"/>
          </a:xfrm>
          <a:prstGeom prst="rect">
            <a:avLst/>
          </a:prstGeom>
          <a:noFill/>
          <a:ln>
            <a:noFill/>
          </a:ln>
        </p:spPr>
      </p:pic>
      <p:pic>
        <p:nvPicPr>
          <p:cNvPr id="518" name="Google Shape;518;p28"/>
          <p:cNvPicPr preferRelativeResize="0"/>
          <p:nvPr/>
        </p:nvPicPr>
        <p:blipFill rotWithShape="1">
          <a:blip r:embed="rId4">
            <a:alphaModFix/>
          </a:blip>
          <a:srcRect b="0" l="0" r="0" t="0"/>
          <a:stretch/>
        </p:blipFill>
        <p:spPr>
          <a:xfrm>
            <a:off x="3131840" y="2420888"/>
            <a:ext cx="2232248" cy="864096"/>
          </a:xfrm>
          <a:prstGeom prst="rect">
            <a:avLst/>
          </a:prstGeom>
          <a:noFill/>
          <a:ln>
            <a:noFill/>
          </a:ln>
        </p:spPr>
      </p:pic>
      <p:sp>
        <p:nvSpPr>
          <p:cNvPr id="519" name="Google Shape;519;p28"/>
          <p:cNvSpPr txBox="1"/>
          <p:nvPr/>
        </p:nvSpPr>
        <p:spPr>
          <a:xfrm>
            <a:off x="611560" y="3573016"/>
            <a:ext cx="8229600" cy="720080"/>
          </a:xfrm>
          <a:prstGeom prst="rect">
            <a:avLst/>
          </a:prstGeom>
          <a:noFill/>
          <a:ln>
            <a:noFill/>
          </a:ln>
        </p:spPr>
        <p:txBody>
          <a:bodyPr anchorCtr="0" anchor="t" bIns="45700" lIns="91425" spcFirstLastPara="1" rIns="91425" wrap="square" tIns="45700">
            <a:normAutofit/>
          </a:bodyPr>
          <a:lstStyle/>
          <a:p>
            <a:pPr indent="-274320" lvl="0" marL="274320" marR="0" rtl="0" algn="l">
              <a:lnSpc>
                <a:spcPct val="100000"/>
              </a:lnSpc>
              <a:spcBef>
                <a:spcPts val="0"/>
              </a:spcBef>
              <a:spcAft>
                <a:spcPts val="0"/>
              </a:spcAft>
              <a:buClr>
                <a:schemeClr val="accent1"/>
              </a:buClr>
              <a:buSzPts val="1368"/>
              <a:buFont typeface="Noto Sans Symbols"/>
              <a:buChar char="🞂"/>
            </a:pPr>
            <a:r>
              <a:rPr b="0" i="1" lang="en-US" sz="1800" u="none" cap="none" strike="noStrike">
                <a:solidFill>
                  <a:schemeClr val="dk1"/>
                </a:solidFill>
                <a:latin typeface="Gill Sans"/>
                <a:ea typeface="Gill Sans"/>
                <a:cs typeface="Gill Sans"/>
                <a:sym typeface="Gill Sans"/>
              </a:rPr>
              <a:t>We would like to find the function f (x) that passes through these points such that we have</a:t>
            </a:r>
            <a:endParaRPr/>
          </a:p>
        </p:txBody>
      </p:sp>
      <p:sp>
        <p:nvSpPr>
          <p:cNvPr id="520" name="Google Shape;520;p28"/>
          <p:cNvSpPr txBox="1"/>
          <p:nvPr/>
        </p:nvSpPr>
        <p:spPr>
          <a:xfrm>
            <a:off x="611560" y="4725144"/>
            <a:ext cx="8229600" cy="1700808"/>
          </a:xfrm>
          <a:prstGeom prst="rect">
            <a:avLst/>
          </a:prstGeom>
          <a:noFill/>
          <a:ln>
            <a:noFill/>
          </a:ln>
        </p:spPr>
        <p:txBody>
          <a:bodyPr anchorCtr="0" anchor="t" bIns="45700" lIns="91425" spcFirstLastPara="1" rIns="91425" wrap="square" tIns="45700">
            <a:noAutofit/>
          </a:bodyPr>
          <a:lstStyle/>
          <a:p>
            <a:pPr indent="-274320" lvl="0" marL="274320" marR="0" rtl="0" algn="l">
              <a:lnSpc>
                <a:spcPct val="120000"/>
              </a:lnSpc>
              <a:spcBef>
                <a:spcPts val="0"/>
              </a:spcBef>
              <a:spcAft>
                <a:spcPts val="0"/>
              </a:spcAft>
              <a:buClr>
                <a:schemeClr val="accent1"/>
              </a:buClr>
              <a:buSzPts val="1444"/>
              <a:buFont typeface="Noto Sans Symbols"/>
              <a:buChar char="🞂"/>
            </a:pPr>
            <a:r>
              <a:rPr lang="en-US" sz="1900">
                <a:solidFill>
                  <a:srgbClr val="FF0000"/>
                </a:solidFill>
                <a:latin typeface="Gill Sans"/>
                <a:ea typeface="Gill Sans"/>
                <a:cs typeface="Gill Sans"/>
                <a:sym typeface="Gill Sans"/>
              </a:rPr>
              <a:t>If there is no noise</a:t>
            </a:r>
            <a:r>
              <a:rPr lang="en-US" sz="1900">
                <a:solidFill>
                  <a:schemeClr val="dk1"/>
                </a:solidFill>
                <a:latin typeface="Gill Sans"/>
                <a:ea typeface="Gill Sans"/>
                <a:cs typeface="Gill Sans"/>
                <a:sym typeface="Gill Sans"/>
              </a:rPr>
              <a:t>, the task is </a:t>
            </a:r>
            <a:r>
              <a:rPr lang="en-US" sz="1900">
                <a:solidFill>
                  <a:srgbClr val="FF0000"/>
                </a:solidFill>
                <a:latin typeface="Gill Sans"/>
                <a:ea typeface="Gill Sans"/>
                <a:cs typeface="Gill Sans"/>
                <a:sym typeface="Gill Sans"/>
              </a:rPr>
              <a:t>interpolation</a:t>
            </a:r>
            <a:r>
              <a:rPr lang="en-US" sz="1900">
                <a:solidFill>
                  <a:schemeClr val="dk1"/>
                </a:solidFill>
                <a:latin typeface="Gill Sans"/>
                <a:ea typeface="Gill Sans"/>
                <a:cs typeface="Gill Sans"/>
                <a:sym typeface="Gill Sans"/>
              </a:rPr>
              <a:t>. In polynomial interpolation, given N points, we find the (N−1)st degree polynomial that we can use to predict the output for any x .</a:t>
            </a:r>
            <a:endParaRPr/>
          </a:p>
          <a:p>
            <a:pPr indent="-274320" lvl="0" marL="274320" marR="0" rtl="0" algn="l">
              <a:lnSpc>
                <a:spcPct val="120000"/>
              </a:lnSpc>
              <a:spcBef>
                <a:spcPts val="600"/>
              </a:spcBef>
              <a:spcAft>
                <a:spcPts val="0"/>
              </a:spcAft>
              <a:buClr>
                <a:schemeClr val="accent1"/>
              </a:buClr>
              <a:buSzPts val="1444"/>
              <a:buFont typeface="Noto Sans Symbols"/>
              <a:buChar char="🞂"/>
            </a:pPr>
            <a:r>
              <a:rPr lang="en-US" sz="1900">
                <a:solidFill>
                  <a:schemeClr val="dk1"/>
                </a:solidFill>
                <a:latin typeface="Gill Sans"/>
                <a:ea typeface="Gill Sans"/>
                <a:cs typeface="Gill Sans"/>
                <a:sym typeface="Gill Sans"/>
              </a:rPr>
              <a:t>if x is outside of the range of      in the training set, then it is called </a:t>
            </a:r>
            <a:r>
              <a:rPr lang="en-US" sz="1900">
                <a:solidFill>
                  <a:srgbClr val="FF0000"/>
                </a:solidFill>
                <a:latin typeface="Gill Sans"/>
                <a:ea typeface="Gill Sans"/>
                <a:cs typeface="Gill Sans"/>
                <a:sym typeface="Gill Sans"/>
              </a:rPr>
              <a:t>extrapolation.</a:t>
            </a:r>
            <a:endParaRPr sz="1900">
              <a:solidFill>
                <a:srgbClr val="FF0000"/>
              </a:solidFill>
              <a:latin typeface="Gill Sans"/>
              <a:ea typeface="Gill Sans"/>
              <a:cs typeface="Gill Sans"/>
              <a:sym typeface="Gill Sans"/>
            </a:endParaRPr>
          </a:p>
        </p:txBody>
      </p:sp>
      <p:pic>
        <p:nvPicPr>
          <p:cNvPr id="521" name="Google Shape;521;p28"/>
          <p:cNvPicPr preferRelativeResize="0"/>
          <p:nvPr/>
        </p:nvPicPr>
        <p:blipFill rotWithShape="1">
          <a:blip r:embed="rId5">
            <a:alphaModFix/>
          </a:blip>
          <a:srcRect b="0" l="0" r="0" t="0"/>
          <a:stretch/>
        </p:blipFill>
        <p:spPr>
          <a:xfrm>
            <a:off x="3851920" y="5949280"/>
            <a:ext cx="226566" cy="278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9"/>
          <p:cNvSpPr txBox="1"/>
          <p:nvPr>
            <p:ph type="title"/>
          </p:nvPr>
        </p:nvSpPr>
        <p:spPr>
          <a:xfrm>
            <a:off x="457200" y="457200"/>
            <a:ext cx="8229600" cy="75722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Regression</a:t>
            </a:r>
            <a:endParaRPr/>
          </a:p>
        </p:txBody>
      </p:sp>
      <p:sp>
        <p:nvSpPr>
          <p:cNvPr id="527" name="Google Shape;527;p29"/>
          <p:cNvSpPr txBox="1"/>
          <p:nvPr>
            <p:ph idx="12" type="sldNum"/>
          </p:nvPr>
        </p:nvSpPr>
        <p:spPr>
          <a:xfrm>
            <a:off x="6588125" y="6237288"/>
            <a:ext cx="21336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528" name="Google Shape;528;p29"/>
          <p:cNvPicPr preferRelativeResize="0"/>
          <p:nvPr/>
        </p:nvPicPr>
        <p:blipFill rotWithShape="1">
          <a:blip r:embed="rId3">
            <a:alphaModFix/>
          </a:blip>
          <a:srcRect b="0" l="0" r="0" t="0"/>
          <a:stretch/>
        </p:blipFill>
        <p:spPr>
          <a:xfrm>
            <a:off x="3333750" y="2406650"/>
            <a:ext cx="1941513" cy="1768475"/>
          </a:xfrm>
          <a:prstGeom prst="rect">
            <a:avLst/>
          </a:prstGeom>
          <a:noFill/>
          <a:ln>
            <a:noFill/>
          </a:ln>
        </p:spPr>
      </p:pic>
      <p:sp>
        <p:nvSpPr>
          <p:cNvPr id="529" name="Google Shape;529;p29"/>
          <p:cNvSpPr/>
          <p:nvPr/>
        </p:nvSpPr>
        <p:spPr>
          <a:xfrm>
            <a:off x="611560" y="1268760"/>
            <a:ext cx="7704856" cy="892552"/>
          </a:xfrm>
          <a:prstGeom prst="rect">
            <a:avLst/>
          </a:prstGeom>
          <a:noFill/>
          <a:ln>
            <a:noFill/>
          </a:ln>
        </p:spPr>
        <p:txBody>
          <a:bodyPr anchorCtr="0" anchor="t" bIns="45700" lIns="91425" spcFirstLastPara="1" rIns="91425" wrap="square" tIns="45700">
            <a:spAutoFit/>
          </a:bodyPr>
          <a:lstStyle/>
          <a:p>
            <a:pPr indent="-274320" lvl="0" marL="274320" marR="0" rtl="0" algn="l">
              <a:spcBef>
                <a:spcPts val="0"/>
              </a:spcBef>
              <a:spcAft>
                <a:spcPts val="0"/>
              </a:spcAft>
              <a:buClr>
                <a:schemeClr val="accent1"/>
              </a:buClr>
              <a:buSzPts val="1976"/>
              <a:buFont typeface="Noto Sans Symbols"/>
              <a:buChar char="🞂"/>
            </a:pPr>
            <a:r>
              <a:rPr lang="en-US" sz="2600">
                <a:solidFill>
                  <a:schemeClr val="dk1"/>
                </a:solidFill>
                <a:latin typeface="Gill Sans"/>
                <a:ea typeface="Gill Sans"/>
                <a:cs typeface="Gill Sans"/>
                <a:sym typeface="Gill Sans"/>
              </a:rPr>
              <a:t>In </a:t>
            </a:r>
            <a:r>
              <a:rPr lang="en-US" sz="2600">
                <a:solidFill>
                  <a:srgbClr val="FF0000"/>
                </a:solidFill>
                <a:latin typeface="Gill Sans"/>
                <a:ea typeface="Gill Sans"/>
                <a:cs typeface="Gill Sans"/>
                <a:sym typeface="Gill Sans"/>
              </a:rPr>
              <a:t>regression</a:t>
            </a:r>
            <a:r>
              <a:rPr lang="en-US" sz="2600">
                <a:solidFill>
                  <a:schemeClr val="dk1"/>
                </a:solidFill>
                <a:latin typeface="Gill Sans"/>
                <a:ea typeface="Gill Sans"/>
                <a:cs typeface="Gill Sans"/>
                <a:sym typeface="Gill Sans"/>
              </a:rPr>
              <a:t>, there is </a:t>
            </a:r>
            <a:r>
              <a:rPr lang="en-US" sz="2600">
                <a:solidFill>
                  <a:srgbClr val="FF0000"/>
                </a:solidFill>
                <a:latin typeface="Gill Sans"/>
                <a:ea typeface="Gill Sans"/>
                <a:cs typeface="Gill Sans"/>
                <a:sym typeface="Gill Sans"/>
              </a:rPr>
              <a:t>noise added</a:t>
            </a:r>
            <a:r>
              <a:rPr lang="en-US" sz="2600">
                <a:solidFill>
                  <a:schemeClr val="dk1"/>
                </a:solidFill>
                <a:latin typeface="Gill Sans"/>
                <a:ea typeface="Gill Sans"/>
                <a:cs typeface="Gill Sans"/>
                <a:sym typeface="Gill Sans"/>
              </a:rPr>
              <a:t> to the output of the unknown function</a:t>
            </a:r>
            <a:endParaRPr sz="2600">
              <a:solidFill>
                <a:schemeClr val="dk1"/>
              </a:solidFill>
              <a:latin typeface="Gill Sans"/>
              <a:ea typeface="Gill Sans"/>
              <a:cs typeface="Gill Sans"/>
              <a:sym typeface="Gill Sans"/>
            </a:endParaRPr>
          </a:p>
        </p:txBody>
      </p:sp>
      <p:sp>
        <p:nvSpPr>
          <p:cNvPr id="530" name="Google Shape;530;p29"/>
          <p:cNvSpPr txBox="1"/>
          <p:nvPr>
            <p:ph idx="2" type="body"/>
          </p:nvPr>
        </p:nvSpPr>
        <p:spPr>
          <a:xfrm>
            <a:off x="755576" y="4365104"/>
            <a:ext cx="7272808" cy="18669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where </a:t>
            </a:r>
            <a:r>
              <a:rPr i="1" lang="en-US"/>
              <a:t>f (x) ∈  is the unknown function and </a:t>
            </a:r>
            <a:r>
              <a:rPr lang="en-US" sz="2800"/>
              <a:t>ε</a:t>
            </a:r>
            <a:r>
              <a:rPr i="1" lang="en-US"/>
              <a:t>  is random noise. </a:t>
            </a:r>
            <a:endParaRPr i="1"/>
          </a:p>
          <a:p>
            <a:pPr indent="-274320" lvl="0" marL="274320" rtl="0" algn="l">
              <a:spcBef>
                <a:spcPts val="600"/>
              </a:spcBef>
              <a:spcAft>
                <a:spcPts val="0"/>
              </a:spcAft>
              <a:buSzPts val="1976"/>
              <a:buChar char="🞂"/>
            </a:pPr>
            <a:r>
              <a:rPr i="1" lang="en-US"/>
              <a:t>The explanation </a:t>
            </a:r>
            <a:r>
              <a:rPr lang="en-US"/>
              <a:t>for noise is that there are extra </a:t>
            </a:r>
            <a:r>
              <a:rPr i="1" lang="en-US"/>
              <a:t>hidden variables that we cannot </a:t>
            </a:r>
            <a:r>
              <a:rPr lang="en-US"/>
              <a:t>observe.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30"/>
          <p:cNvPicPr preferRelativeResize="0"/>
          <p:nvPr/>
        </p:nvPicPr>
        <p:blipFill rotWithShape="1">
          <a:blip r:embed="rId3">
            <a:alphaModFix/>
          </a:blip>
          <a:srcRect b="0" l="0" r="0" t="0"/>
          <a:stretch/>
        </p:blipFill>
        <p:spPr>
          <a:xfrm>
            <a:off x="1907704" y="2060848"/>
            <a:ext cx="4828431" cy="3240360"/>
          </a:xfrm>
          <a:prstGeom prst="rect">
            <a:avLst/>
          </a:prstGeom>
          <a:noFill/>
          <a:ln>
            <a:noFill/>
          </a:ln>
        </p:spPr>
      </p:pic>
      <p:sp>
        <p:nvSpPr>
          <p:cNvPr id="536" name="Google Shape;536;p30"/>
          <p:cNvSpPr txBox="1"/>
          <p:nvPr>
            <p:ph type="title"/>
          </p:nvPr>
        </p:nvSpPr>
        <p:spPr>
          <a:xfrm>
            <a:off x="457200" y="457200"/>
            <a:ext cx="8229600" cy="75722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Regression</a:t>
            </a:r>
            <a:endParaRPr/>
          </a:p>
        </p:txBody>
      </p:sp>
      <p:pic>
        <p:nvPicPr>
          <p:cNvPr id="537" name="Google Shape;537;p30"/>
          <p:cNvPicPr preferRelativeResize="0"/>
          <p:nvPr/>
        </p:nvPicPr>
        <p:blipFill rotWithShape="1">
          <a:blip r:embed="rId4">
            <a:alphaModFix/>
          </a:blip>
          <a:srcRect b="0" l="0" r="0" t="0"/>
          <a:stretch/>
        </p:blipFill>
        <p:spPr>
          <a:xfrm>
            <a:off x="5004048" y="1844824"/>
            <a:ext cx="1933575" cy="438150"/>
          </a:xfrm>
          <a:prstGeom prst="rect">
            <a:avLst/>
          </a:prstGeom>
          <a:solidFill>
            <a:schemeClr val="lt1"/>
          </a:solidFill>
          <a:ln>
            <a:noFill/>
          </a:ln>
        </p:spPr>
      </p:pic>
      <p:pic>
        <p:nvPicPr>
          <p:cNvPr id="538" name="Google Shape;538;p30"/>
          <p:cNvPicPr preferRelativeResize="0"/>
          <p:nvPr/>
        </p:nvPicPr>
        <p:blipFill rotWithShape="1">
          <a:blip r:embed="rId5">
            <a:alphaModFix/>
          </a:blip>
          <a:srcRect b="0" l="0" r="0" t="0"/>
          <a:stretch/>
        </p:blipFill>
        <p:spPr>
          <a:xfrm>
            <a:off x="6876256" y="2708920"/>
            <a:ext cx="1397000" cy="241300"/>
          </a:xfrm>
          <a:prstGeom prst="rect">
            <a:avLst/>
          </a:prstGeom>
          <a:solidFill>
            <a:schemeClr val="lt1"/>
          </a:solidFill>
          <a:ln>
            <a:noFill/>
          </a:ln>
        </p:spPr>
      </p:pic>
      <p:sp>
        <p:nvSpPr>
          <p:cNvPr id="539" name="Google Shape;539;p30"/>
          <p:cNvSpPr txBox="1"/>
          <p:nvPr>
            <p:ph idx="12" type="sldNum"/>
          </p:nvPr>
        </p:nvSpPr>
        <p:spPr>
          <a:xfrm>
            <a:off x="6588125" y="6237288"/>
            <a:ext cx="21336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cxnSp>
        <p:nvCxnSpPr>
          <p:cNvPr id="540" name="Google Shape;540;p30"/>
          <p:cNvCxnSpPr/>
          <p:nvPr/>
        </p:nvCxnSpPr>
        <p:spPr>
          <a:xfrm flipH="1">
            <a:off x="3347864" y="2060848"/>
            <a:ext cx="1584176" cy="1080120"/>
          </a:xfrm>
          <a:prstGeom prst="straightConnector1">
            <a:avLst/>
          </a:prstGeom>
          <a:noFill/>
          <a:ln cap="flat" cmpd="sng" w="9525">
            <a:solidFill>
              <a:schemeClr val="dk1"/>
            </a:solidFill>
            <a:prstDash val="solid"/>
            <a:round/>
            <a:headEnd len="med" w="med" type="none"/>
            <a:tailEnd len="med" w="med" type="triangle"/>
          </a:ln>
        </p:spPr>
      </p:cxnSp>
      <p:cxnSp>
        <p:nvCxnSpPr>
          <p:cNvPr id="541" name="Google Shape;541;p30"/>
          <p:cNvCxnSpPr/>
          <p:nvPr/>
        </p:nvCxnSpPr>
        <p:spPr>
          <a:xfrm flipH="1">
            <a:off x="4211959" y="3068960"/>
            <a:ext cx="3096343" cy="576064"/>
          </a:xfrm>
          <a:prstGeom prst="straightConnector1">
            <a:avLst/>
          </a:prstGeom>
          <a:noFill/>
          <a:ln cap="flat" cmpd="sng" w="9525">
            <a:solidFill>
              <a:schemeClr val="dk1"/>
            </a:solidFill>
            <a:prstDash val="solid"/>
            <a:round/>
            <a:headEnd len="med" w="med" type="none"/>
            <a:tailEnd len="med" w="med" type="triangle"/>
          </a:ln>
        </p:spPr>
      </p:cxnSp>
      <p:sp>
        <p:nvSpPr>
          <p:cNvPr id="542" name="Google Shape;542;p30"/>
          <p:cNvSpPr/>
          <p:nvPr/>
        </p:nvSpPr>
        <p:spPr>
          <a:xfrm>
            <a:off x="611560" y="1268760"/>
            <a:ext cx="770485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Palatino Linotype"/>
                <a:ea typeface="Palatino Linotype"/>
                <a:cs typeface="Palatino Linotype"/>
                <a:sym typeface="Palatino Linotype"/>
              </a:rPr>
              <a:t>Example: estimate the price of a used car using price and milage.</a:t>
            </a:r>
            <a:endParaRPr sz="2600">
              <a:solidFill>
                <a:schemeClr val="dk1"/>
              </a:solidFill>
              <a:latin typeface="Gill Sans"/>
              <a:ea typeface="Gill Sans"/>
              <a:cs typeface="Gill Sans"/>
              <a:sym typeface="Gill Sans"/>
            </a:endParaRPr>
          </a:p>
        </p:txBody>
      </p:sp>
      <p:sp>
        <p:nvSpPr>
          <p:cNvPr id="543" name="Google Shape;543;p30"/>
          <p:cNvSpPr/>
          <p:nvPr/>
        </p:nvSpPr>
        <p:spPr>
          <a:xfrm>
            <a:off x="827584" y="5301208"/>
            <a:ext cx="7776864"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Palatino Linotype"/>
                <a:ea typeface="Palatino Linotype"/>
                <a:cs typeface="Palatino Linotype"/>
                <a:sym typeface="Palatino Linotype"/>
              </a:rPr>
              <a:t>Linear, second-order, and sixth-order polynomials are fitted to the same set of points. The highest order gives a perfect fit, but given this much data it is very unlikely that the real curve is so shaped. The second order seems better than the linear fit in capturing the trend in the training data.</a:t>
            </a:r>
            <a:endParaRPr sz="16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1"/>
          <p:cNvSpPr txBox="1"/>
          <p:nvPr>
            <p:ph type="title"/>
          </p:nvPr>
        </p:nvSpPr>
        <p:spPr>
          <a:xfrm>
            <a:off x="457200" y="457200"/>
            <a:ext cx="8229600" cy="75722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Regression</a:t>
            </a:r>
            <a:endParaRPr/>
          </a:p>
        </p:txBody>
      </p:sp>
      <p:pic>
        <p:nvPicPr>
          <p:cNvPr id="549" name="Google Shape;549;p31"/>
          <p:cNvPicPr preferRelativeResize="0"/>
          <p:nvPr/>
        </p:nvPicPr>
        <p:blipFill rotWithShape="1">
          <a:blip r:embed="rId3">
            <a:alphaModFix/>
          </a:blip>
          <a:srcRect b="0" l="0" r="0" t="0"/>
          <a:stretch/>
        </p:blipFill>
        <p:spPr>
          <a:xfrm>
            <a:off x="2915816" y="2420888"/>
            <a:ext cx="3541712" cy="919163"/>
          </a:xfrm>
          <a:prstGeom prst="rect">
            <a:avLst/>
          </a:prstGeom>
          <a:solidFill>
            <a:schemeClr val="lt1"/>
          </a:solidFill>
          <a:ln>
            <a:noFill/>
          </a:ln>
        </p:spPr>
      </p:pic>
      <p:sp>
        <p:nvSpPr>
          <p:cNvPr id="550" name="Google Shape;550;p31"/>
          <p:cNvSpPr txBox="1"/>
          <p:nvPr>
            <p:ph idx="12" type="sldNum"/>
          </p:nvPr>
        </p:nvSpPr>
        <p:spPr>
          <a:xfrm>
            <a:off x="683568" y="6400800"/>
            <a:ext cx="21336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51" name="Google Shape;551;p31"/>
          <p:cNvSpPr txBox="1"/>
          <p:nvPr>
            <p:ph idx="1" type="body"/>
          </p:nvPr>
        </p:nvSpPr>
        <p:spPr>
          <a:xfrm>
            <a:off x="467544" y="1268760"/>
            <a:ext cx="8208912" cy="1008112"/>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If we would like to approximate the output by our model </a:t>
            </a:r>
            <a:r>
              <a:rPr i="1" lang="en-US">
                <a:solidFill>
                  <a:srgbClr val="FF0000"/>
                </a:solidFill>
              </a:rPr>
              <a:t>g(x)</a:t>
            </a:r>
            <a:r>
              <a:rPr i="1" lang="en-US"/>
              <a:t>.  The empirical error on the training set X </a:t>
            </a:r>
            <a:r>
              <a:rPr lang="en-US"/>
              <a:t>is</a:t>
            </a:r>
            <a:endParaRPr/>
          </a:p>
        </p:txBody>
      </p:sp>
      <p:sp>
        <p:nvSpPr>
          <p:cNvPr id="552" name="Google Shape;552;p31"/>
          <p:cNvSpPr txBox="1"/>
          <p:nvPr>
            <p:ph idx="2" type="body"/>
          </p:nvPr>
        </p:nvSpPr>
        <p:spPr>
          <a:xfrm>
            <a:off x="611560" y="3429000"/>
            <a:ext cx="7128792" cy="1866900"/>
          </a:xfrm>
          <a:prstGeom prst="rect">
            <a:avLst/>
          </a:prstGeom>
          <a:noFill/>
          <a:ln>
            <a:noFill/>
          </a:ln>
        </p:spPr>
        <p:txBody>
          <a:bodyPr anchorCtr="0" anchor="t" bIns="45700" lIns="91425" spcFirstLastPara="1" rIns="91425" wrap="square" tIns="45700">
            <a:normAutofit fontScale="92500" lnSpcReduction="10000"/>
          </a:bodyPr>
          <a:lstStyle/>
          <a:p>
            <a:pPr indent="-274320" lvl="0" marL="274320" rtl="0" algn="l">
              <a:spcBef>
                <a:spcPts val="0"/>
              </a:spcBef>
              <a:spcAft>
                <a:spcPts val="0"/>
              </a:spcAft>
              <a:buSzPct val="76000"/>
              <a:buChar char="🞂"/>
            </a:pPr>
            <a:r>
              <a:rPr lang="en-US"/>
              <a:t>Where the square of the difference is used in error (loss) function. Another is one to use the absolute value of the difference.</a:t>
            </a:r>
            <a:endParaRPr/>
          </a:p>
          <a:p>
            <a:pPr indent="-274320" lvl="0" marL="274320" rtl="0" algn="l">
              <a:spcBef>
                <a:spcPts val="600"/>
              </a:spcBef>
              <a:spcAft>
                <a:spcPts val="0"/>
              </a:spcAft>
              <a:buSzPct val="76000"/>
              <a:buChar char="🞂"/>
            </a:pPr>
            <a:r>
              <a:rPr lang="en-US"/>
              <a:t>Our aim is to find </a:t>
            </a:r>
            <a:r>
              <a:rPr i="1" lang="en-US"/>
              <a:t>g(·) that minimizes the empirical error.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2"/>
          <p:cNvSpPr txBox="1"/>
          <p:nvPr>
            <p:ph type="title"/>
          </p:nvPr>
        </p:nvSpPr>
        <p:spPr>
          <a:xfrm>
            <a:off x="457200" y="457200"/>
            <a:ext cx="8229600" cy="757222"/>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Regression</a:t>
            </a:r>
            <a:endParaRPr/>
          </a:p>
        </p:txBody>
      </p:sp>
      <p:sp>
        <p:nvSpPr>
          <p:cNvPr id="558" name="Google Shape;558;p32"/>
          <p:cNvSpPr txBox="1"/>
          <p:nvPr>
            <p:ph idx="12" type="sldNum"/>
          </p:nvPr>
        </p:nvSpPr>
        <p:spPr>
          <a:xfrm>
            <a:off x="6588125" y="6237288"/>
            <a:ext cx="21336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59" name="Google Shape;559;p32"/>
          <p:cNvSpPr txBox="1"/>
          <p:nvPr>
            <p:ph idx="1" type="body"/>
          </p:nvPr>
        </p:nvSpPr>
        <p:spPr>
          <a:xfrm>
            <a:off x="467544" y="1340768"/>
            <a:ext cx="7704856" cy="576064"/>
          </a:xfrm>
          <a:prstGeom prst="rect">
            <a:avLst/>
          </a:prstGeom>
          <a:noFill/>
          <a:ln>
            <a:noFill/>
          </a:ln>
        </p:spPr>
        <p:txBody>
          <a:bodyPr anchorCtr="0" anchor="t" bIns="45700" lIns="91425" spcFirstLastPara="1" rIns="91425" wrap="square" tIns="45700">
            <a:normAutofit fontScale="70000" lnSpcReduction="20000"/>
          </a:bodyPr>
          <a:lstStyle/>
          <a:p>
            <a:pPr indent="-274320" lvl="0" marL="274320" rtl="0" algn="l">
              <a:spcBef>
                <a:spcPts val="0"/>
              </a:spcBef>
              <a:spcAft>
                <a:spcPts val="0"/>
              </a:spcAft>
              <a:buSzPct val="76000"/>
              <a:buChar char="🞂"/>
            </a:pPr>
            <a:r>
              <a:rPr lang="en-US"/>
              <a:t>Example:  estimation of the price of a used car by using a single input linear model.  w</a:t>
            </a:r>
            <a:r>
              <a:rPr baseline="-25000" lang="en-US"/>
              <a:t>1</a:t>
            </a:r>
            <a:r>
              <a:rPr lang="en-US"/>
              <a:t> is price and w</a:t>
            </a:r>
            <a:r>
              <a:rPr baseline="-25000" lang="en-US"/>
              <a:t>2</a:t>
            </a:r>
            <a:r>
              <a:rPr lang="en-US"/>
              <a:t> is milage.</a:t>
            </a:r>
            <a:endParaRPr/>
          </a:p>
        </p:txBody>
      </p:sp>
      <p:pic>
        <p:nvPicPr>
          <p:cNvPr id="560" name="Google Shape;560;p32"/>
          <p:cNvPicPr preferRelativeResize="0"/>
          <p:nvPr/>
        </p:nvPicPr>
        <p:blipFill rotWithShape="1">
          <a:blip r:embed="rId3">
            <a:alphaModFix/>
          </a:blip>
          <a:srcRect b="0" l="0" r="0" t="0"/>
          <a:stretch/>
        </p:blipFill>
        <p:spPr>
          <a:xfrm>
            <a:off x="827584" y="2060848"/>
            <a:ext cx="7416824" cy="3240360"/>
          </a:xfrm>
          <a:prstGeom prst="rect">
            <a:avLst/>
          </a:prstGeom>
          <a:noFill/>
          <a:ln>
            <a:noFill/>
          </a:ln>
        </p:spPr>
      </p:pic>
      <p:sp>
        <p:nvSpPr>
          <p:cNvPr id="561" name="Google Shape;561;p32"/>
          <p:cNvSpPr/>
          <p:nvPr/>
        </p:nvSpPr>
        <p:spPr>
          <a:xfrm>
            <a:off x="683568" y="5373216"/>
            <a:ext cx="7848872" cy="757130"/>
          </a:xfrm>
          <a:prstGeom prst="rect">
            <a:avLst/>
          </a:prstGeom>
          <a:noFill/>
          <a:ln>
            <a:noFill/>
          </a:ln>
        </p:spPr>
        <p:txBody>
          <a:bodyPr anchorCtr="0" anchor="t" bIns="45700" lIns="91425" spcFirstLastPara="1" rIns="91425" wrap="square" tIns="45700">
            <a:spAutoFit/>
          </a:bodyPr>
          <a:lstStyle/>
          <a:p>
            <a:pPr indent="-274320" lvl="0" marL="274320" marR="0" rtl="0" algn="l">
              <a:lnSpc>
                <a:spcPct val="80000"/>
              </a:lnSpc>
              <a:spcBef>
                <a:spcPts val="0"/>
              </a:spcBef>
              <a:spcAft>
                <a:spcPts val="0"/>
              </a:spcAft>
              <a:buClr>
                <a:schemeClr val="accent1"/>
              </a:buClr>
              <a:buSzPts val="1368"/>
              <a:buFont typeface="Noto Sans Symbols"/>
              <a:buChar char="🞂"/>
            </a:pPr>
            <a:r>
              <a:rPr lang="en-US" sz="1800">
                <a:solidFill>
                  <a:schemeClr val="dk1"/>
                </a:solidFill>
                <a:latin typeface="Gill Sans"/>
                <a:ea typeface="Gill Sans"/>
                <a:cs typeface="Gill Sans"/>
                <a:sym typeface="Gill Sans"/>
              </a:rPr>
              <a:t>If the linear model is too simple, it is too constrained and incurs a large approximation error, and in such a case, the output may be taken as a higher-order function of the input. For example, quadratic function can be used.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Model Selection &amp; Generalization</a:t>
            </a:r>
            <a:endParaRPr/>
          </a:p>
        </p:txBody>
      </p:sp>
      <p:sp>
        <p:nvSpPr>
          <p:cNvPr id="567" name="Google Shape;567;p33"/>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68" name="Google Shape;568;p33"/>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Learning is an </a:t>
            </a:r>
            <a:r>
              <a:rPr lang="en-US">
                <a:solidFill>
                  <a:schemeClr val="accent1"/>
                </a:solidFill>
              </a:rPr>
              <a:t>ill-posed problem</a:t>
            </a:r>
            <a:r>
              <a:rPr lang="en-US">
                <a:solidFill>
                  <a:schemeClr val="lt2"/>
                </a:solidFill>
              </a:rPr>
              <a:t>;</a:t>
            </a:r>
            <a:r>
              <a:rPr lang="en-US"/>
              <a:t> data is not sufficient to find a unique solution</a:t>
            </a:r>
            <a:endParaRPr/>
          </a:p>
          <a:p>
            <a:pPr indent="-274320" lvl="0" marL="274320" rtl="0" algn="l">
              <a:spcBef>
                <a:spcPts val="600"/>
              </a:spcBef>
              <a:spcAft>
                <a:spcPts val="0"/>
              </a:spcAft>
              <a:buClr>
                <a:srgbClr val="A28E6A"/>
              </a:buClr>
              <a:buSzPts val="1520"/>
              <a:buChar char="🞂"/>
            </a:pPr>
            <a:r>
              <a:rPr lang="en-US" sz="2000"/>
              <a:t>The mathematical term </a:t>
            </a:r>
            <a:r>
              <a:rPr b="1" lang="en-US" sz="2000">
                <a:solidFill>
                  <a:srgbClr val="990033"/>
                </a:solidFill>
              </a:rPr>
              <a:t>well-posed problem</a:t>
            </a:r>
            <a:r>
              <a:rPr lang="en-US" sz="2000">
                <a:solidFill>
                  <a:srgbClr val="990033"/>
                </a:solidFill>
              </a:rPr>
              <a:t> </a:t>
            </a:r>
            <a:r>
              <a:rPr lang="en-US" sz="2000"/>
              <a:t>stems from a definition given by Hadamard. </a:t>
            </a:r>
            <a:endParaRPr/>
          </a:p>
          <a:p>
            <a:pPr indent="-274320" lvl="0" marL="274320" rtl="0" algn="l">
              <a:spcBef>
                <a:spcPts val="600"/>
              </a:spcBef>
              <a:spcAft>
                <a:spcPts val="0"/>
              </a:spcAft>
              <a:buClr>
                <a:srgbClr val="A28E6A"/>
              </a:buClr>
              <a:buSzPts val="1520"/>
              <a:buChar char="🞂"/>
            </a:pPr>
            <a:r>
              <a:rPr lang="en-US" sz="2000"/>
              <a:t>He believed that mathematical models of physical phenomena should have the properties that</a:t>
            </a:r>
            <a:endParaRPr/>
          </a:p>
          <a:p>
            <a:pPr indent="-274320" lvl="1" marL="548640" rtl="0" algn="l">
              <a:spcBef>
                <a:spcPts val="500"/>
              </a:spcBef>
              <a:spcAft>
                <a:spcPts val="0"/>
              </a:spcAft>
              <a:buSzPts val="1368"/>
              <a:buChar char="🞂"/>
            </a:pPr>
            <a:r>
              <a:rPr lang="en-US" sz="1800"/>
              <a:t>A solution exists. </a:t>
            </a:r>
            <a:endParaRPr/>
          </a:p>
          <a:p>
            <a:pPr indent="-274320" lvl="1" marL="548640" rtl="0" algn="l">
              <a:spcBef>
                <a:spcPts val="500"/>
              </a:spcBef>
              <a:spcAft>
                <a:spcPts val="0"/>
              </a:spcAft>
              <a:buSzPts val="1368"/>
              <a:buChar char="🞂"/>
            </a:pPr>
            <a:r>
              <a:rPr lang="en-US" sz="1800"/>
              <a:t>The solution is unique.</a:t>
            </a:r>
            <a:endParaRPr/>
          </a:p>
          <a:p>
            <a:pPr indent="-274320" lvl="1" marL="548640" rtl="0" algn="l">
              <a:spcBef>
                <a:spcPts val="500"/>
              </a:spcBef>
              <a:spcAft>
                <a:spcPts val="0"/>
              </a:spcAft>
              <a:buSzPts val="1368"/>
              <a:buChar char="🞂"/>
            </a:pPr>
            <a:r>
              <a:rPr lang="en-US" sz="1800"/>
              <a:t>The solution's behavior hardly changes when there's a slight change in the initial condition (topology). </a:t>
            </a:r>
            <a:endParaRPr/>
          </a:p>
          <a:p>
            <a:pPr indent="-274320" lvl="0" marL="274320" rtl="0" algn="l">
              <a:spcBef>
                <a:spcPts val="600"/>
              </a:spcBef>
              <a:spcAft>
                <a:spcPts val="0"/>
              </a:spcAft>
              <a:buClr>
                <a:srgbClr val="A28E6A"/>
              </a:buClr>
              <a:buSzPts val="1520"/>
              <a:buChar char="🞂"/>
            </a:pPr>
            <a:r>
              <a:rPr lang="en-US" sz="2000"/>
              <a:t>Problems that are not well-posed in the sense of Hadamard are termed</a:t>
            </a:r>
            <a:r>
              <a:rPr lang="en-US" sz="2000">
                <a:solidFill>
                  <a:schemeClr val="hlink"/>
                </a:solidFill>
              </a:rPr>
              <a:t> </a:t>
            </a:r>
            <a:r>
              <a:rPr b="1" lang="en-US" sz="2000">
                <a:solidFill>
                  <a:srgbClr val="990033"/>
                </a:solidFill>
              </a:rPr>
              <a:t>ill-posed</a:t>
            </a:r>
            <a:r>
              <a:rPr lang="en-US" sz="2000"/>
              <a:t>. </a:t>
            </a:r>
            <a:endParaRPr/>
          </a:p>
          <a:p>
            <a:pPr indent="-197104" lvl="0" marL="274320" rtl="0" algn="l">
              <a:spcBef>
                <a:spcPts val="600"/>
              </a:spcBef>
              <a:spcAft>
                <a:spcPts val="0"/>
              </a:spcAft>
              <a:buClr>
                <a:srgbClr val="A28E6A"/>
              </a:buClr>
              <a:buSzPts val="1216"/>
              <a:buNone/>
            </a:pPr>
            <a:r>
              <a:t/>
            </a:r>
            <a:endParaRPr sz="1600"/>
          </a:p>
          <a:p>
            <a:pPr indent="-274320" lvl="0" marL="274320" rtl="0" algn="l">
              <a:spcBef>
                <a:spcPts val="600"/>
              </a:spcBef>
              <a:spcAft>
                <a:spcPts val="0"/>
              </a:spcAft>
              <a:buClr>
                <a:srgbClr val="A28E6A"/>
              </a:buClr>
              <a:buSzPts val="1216"/>
              <a:buNone/>
            </a:pPr>
            <a:r>
              <a:rPr lang="en-US" sz="1600"/>
              <a:t>    http://en.wikipedia.org/wiki/Well-posedness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Computational learning theory </a:t>
            </a:r>
            <a:endParaRPr/>
          </a:p>
        </p:txBody>
      </p:sp>
      <p:sp>
        <p:nvSpPr>
          <p:cNvPr id="174" name="Google Shape;174;p5"/>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75" name="Google Shape;175;p5"/>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There are several different approaches to computational learning theory, which are often mathematically incompatible. </a:t>
            </a:r>
            <a:endParaRPr/>
          </a:p>
          <a:p>
            <a:pPr indent="-274320" lvl="0" marL="274320" rtl="0" algn="l">
              <a:spcBef>
                <a:spcPts val="600"/>
              </a:spcBef>
              <a:spcAft>
                <a:spcPts val="0"/>
              </a:spcAft>
              <a:buSzPts val="1976"/>
              <a:buChar char="🞂"/>
            </a:pPr>
            <a:r>
              <a:rPr lang="en-US"/>
              <a:t>This incompatibility arises from</a:t>
            </a:r>
            <a:endParaRPr/>
          </a:p>
          <a:p>
            <a:pPr indent="-274320" lvl="1" marL="548640" rtl="0" algn="l">
              <a:spcBef>
                <a:spcPts val="500"/>
              </a:spcBef>
              <a:spcAft>
                <a:spcPts val="0"/>
              </a:spcAft>
              <a:buSzPts val="1748"/>
              <a:buChar char="🞂"/>
            </a:pPr>
            <a:r>
              <a:rPr lang="en-US"/>
              <a:t>using different inference principles: principles which tell you how to generalize from limited data. </a:t>
            </a:r>
            <a:endParaRPr/>
          </a:p>
          <a:p>
            <a:pPr indent="-274320" lvl="1" marL="548640" rtl="0" algn="l">
              <a:spcBef>
                <a:spcPts val="500"/>
              </a:spcBef>
              <a:spcAft>
                <a:spcPts val="0"/>
              </a:spcAft>
              <a:buSzPts val="1748"/>
              <a:buChar char="🞂"/>
            </a:pPr>
            <a:r>
              <a:rPr lang="en-US"/>
              <a:t>differing definitions of probability (frequency probability, Bayesian probability).</a:t>
            </a:r>
            <a:endParaRPr/>
          </a:p>
          <a:p>
            <a:pPr indent="-148844" lvl="0" marL="274320" rtl="0" algn="l">
              <a:spcBef>
                <a:spcPts val="600"/>
              </a:spcBef>
              <a:spcAft>
                <a:spcPts val="0"/>
              </a:spcAft>
              <a:buSzPts val="1976"/>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Fundamental Problem of Machine Learning: It is ill-posed</a:t>
            </a:r>
            <a:endParaRPr/>
          </a:p>
        </p:txBody>
      </p:sp>
      <p:sp>
        <p:nvSpPr>
          <p:cNvPr id="574" name="Google Shape;574;p34"/>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75" name="Google Shape;575;p34"/>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Imagine we are trying to learn a Boolean function (all inputs and outputs are binary) from examples. There are 2</a:t>
            </a:r>
            <a:r>
              <a:rPr baseline="30000" lang="en-US"/>
              <a:t>d </a:t>
            </a:r>
            <a:r>
              <a:rPr lang="en-US"/>
              <a:t>possible ways to write d binary values and therefore, with d inputs, the training set has at most 2</a:t>
            </a:r>
            <a:r>
              <a:rPr baseline="30000" lang="en-US"/>
              <a:t>d</a:t>
            </a:r>
            <a:r>
              <a:rPr lang="en-US"/>
              <a:t> examples.</a:t>
            </a:r>
            <a:endParaRPr/>
          </a:p>
          <a:p>
            <a:pPr indent="-274320" lvl="0" marL="274320" rtl="0" algn="l">
              <a:spcBef>
                <a:spcPts val="600"/>
              </a:spcBef>
              <a:spcAft>
                <a:spcPts val="0"/>
              </a:spcAft>
              <a:buSzPts val="1976"/>
              <a:buChar char="🞂"/>
            </a:pPr>
            <a:r>
              <a:rPr lang="en-US"/>
              <a:t>Each of these examples can be labeled as 0 or 1, and therefore, there are </a:t>
            </a:r>
            <a:r>
              <a:rPr baseline="-25000" lang="en-US"/>
              <a:t>2</a:t>
            </a:r>
            <a:r>
              <a:rPr lang="en-US"/>
              <a:t>2</a:t>
            </a:r>
            <a:r>
              <a:rPr baseline="30000" lang="en-US"/>
              <a:t>d</a:t>
            </a:r>
            <a:r>
              <a:rPr lang="en-US"/>
              <a:t> possible boolean functions of d inputs.</a:t>
            </a:r>
            <a:endParaRPr/>
          </a:p>
          <a:p>
            <a:pPr indent="-274320" lvl="0" marL="274320" rtl="0" algn="l">
              <a:spcBef>
                <a:spcPts val="600"/>
              </a:spcBef>
              <a:spcAft>
                <a:spcPts val="0"/>
              </a:spcAft>
              <a:buSzPts val="1976"/>
              <a:buChar char="🞂"/>
            </a:pPr>
            <a:r>
              <a:rPr lang="en-US"/>
              <a:t>Each distinct training example removes half the hypotheses, namely those whose guesses are wrong for that example.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Fundamental Problem of Machine Learning: It is ill-posed</a:t>
            </a:r>
            <a:endParaRPr/>
          </a:p>
        </p:txBody>
      </p:sp>
      <p:sp>
        <p:nvSpPr>
          <p:cNvPr id="581" name="Google Shape;581;p35"/>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82" name="Google Shape;582;p35"/>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This is one way to interpret inductive learning: we start with all possible hypotheses and as we see more training examples, we remove those hypotheses that are not consistent with the training data.</a:t>
            </a:r>
            <a:endParaRPr/>
          </a:p>
          <a:p>
            <a:pPr indent="-274320" lvl="0" marL="274320" rtl="0" algn="l">
              <a:spcBef>
                <a:spcPts val="600"/>
              </a:spcBef>
              <a:spcAft>
                <a:spcPts val="0"/>
              </a:spcAft>
              <a:buSzPts val="1976"/>
              <a:buChar char="🞂"/>
            </a:pPr>
            <a:r>
              <a:rPr lang="en-US"/>
              <a:t>In the case of a Boolean function, to end up with a single hypothesis we need to see all 2</a:t>
            </a:r>
            <a:r>
              <a:rPr baseline="30000" lang="en-US"/>
              <a:t>d</a:t>
            </a:r>
            <a:r>
              <a:rPr lang="en-US"/>
              <a:t> training examples.</a:t>
            </a:r>
            <a:endParaRPr/>
          </a:p>
          <a:p>
            <a:pPr indent="-274320" lvl="0" marL="274320" rtl="0" algn="l">
              <a:spcBef>
                <a:spcPts val="600"/>
              </a:spcBef>
              <a:spcAft>
                <a:spcPts val="0"/>
              </a:spcAft>
              <a:buSzPts val="1976"/>
              <a:buChar char="🞂"/>
            </a:pPr>
            <a:r>
              <a:rPr lang="en-US"/>
              <a:t>If the training set we are given contains only a small subset of all possible instances, as it generally does, the solution is not unique.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Fundamental Problem of Machine Learning: It is ill-posed</a:t>
            </a:r>
            <a:endParaRPr/>
          </a:p>
        </p:txBody>
      </p:sp>
      <p:sp>
        <p:nvSpPr>
          <p:cNvPr id="588" name="Google Shape;588;p36"/>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89" name="Google Shape;589;p36"/>
          <p:cNvSpPr txBox="1"/>
          <p:nvPr>
            <p:ph idx="1" type="body"/>
          </p:nvPr>
        </p:nvSpPr>
        <p:spPr>
          <a:xfrm>
            <a:off x="457200" y="1219200"/>
            <a:ext cx="8229600" cy="553616"/>
          </a:xfrm>
          <a:prstGeom prst="rect">
            <a:avLst/>
          </a:prstGeom>
          <a:noFill/>
          <a:ln>
            <a:noFill/>
          </a:ln>
        </p:spPr>
        <p:txBody>
          <a:bodyPr anchorCtr="0" anchor="t" bIns="45700" lIns="91425" spcFirstLastPara="1" rIns="91425" wrap="square" tIns="45700">
            <a:normAutofit fontScale="70000" lnSpcReduction="20000"/>
          </a:bodyPr>
          <a:lstStyle/>
          <a:p>
            <a:pPr indent="-274320" lvl="0" marL="274320" rtl="0" algn="l">
              <a:spcBef>
                <a:spcPts val="0"/>
              </a:spcBef>
              <a:spcAft>
                <a:spcPts val="0"/>
              </a:spcAft>
              <a:buSzPct val="76000"/>
              <a:buChar char="🞂"/>
            </a:pPr>
            <a:r>
              <a:rPr lang="en-US"/>
              <a:t>Example: For 4 input variables, there are         =65536 hypotheses (boolean functions.)  </a:t>
            </a:r>
            <a:endParaRPr/>
          </a:p>
        </p:txBody>
      </p:sp>
      <p:pic>
        <p:nvPicPr>
          <p:cNvPr id="590" name="Google Shape;590;p36"/>
          <p:cNvPicPr preferRelativeResize="0"/>
          <p:nvPr/>
        </p:nvPicPr>
        <p:blipFill rotWithShape="1">
          <a:blip r:embed="rId3">
            <a:alphaModFix/>
          </a:blip>
          <a:srcRect b="0" l="0" r="0" t="0"/>
          <a:stretch/>
        </p:blipFill>
        <p:spPr>
          <a:xfrm>
            <a:off x="962025" y="1844824"/>
            <a:ext cx="7219950" cy="4104455"/>
          </a:xfrm>
          <a:prstGeom prst="rect">
            <a:avLst/>
          </a:prstGeom>
          <a:noFill/>
          <a:ln>
            <a:noFill/>
          </a:ln>
        </p:spPr>
      </p:pic>
      <p:pic>
        <p:nvPicPr>
          <p:cNvPr id="591" name="Google Shape;591;p36"/>
          <p:cNvPicPr preferRelativeResize="0"/>
          <p:nvPr/>
        </p:nvPicPr>
        <p:blipFill rotWithShape="1">
          <a:blip r:embed="rId4">
            <a:alphaModFix/>
          </a:blip>
          <a:srcRect b="0" l="0" r="0" t="0"/>
          <a:stretch/>
        </p:blipFill>
        <p:spPr>
          <a:xfrm>
            <a:off x="4572000" y="1124744"/>
            <a:ext cx="432048" cy="49376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Fundamental Problem of Machine Learning: It is ill-posed</a:t>
            </a:r>
            <a:endParaRPr/>
          </a:p>
        </p:txBody>
      </p:sp>
      <p:sp>
        <p:nvSpPr>
          <p:cNvPr id="597" name="Google Shape;597;p3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598" name="Google Shape;598;p37"/>
          <p:cNvSpPr txBox="1"/>
          <p:nvPr>
            <p:ph idx="1" type="body"/>
          </p:nvPr>
        </p:nvSpPr>
        <p:spPr>
          <a:xfrm>
            <a:off x="457200" y="1219200"/>
            <a:ext cx="8229600" cy="553616"/>
          </a:xfrm>
          <a:prstGeom prst="rect">
            <a:avLst/>
          </a:prstGeom>
          <a:noFill/>
          <a:ln>
            <a:noFill/>
          </a:ln>
        </p:spPr>
        <p:txBody>
          <a:bodyPr anchorCtr="0" anchor="t" bIns="45700" lIns="91425" spcFirstLastPara="1" rIns="91425" wrap="square" tIns="45700">
            <a:normAutofit/>
          </a:bodyPr>
          <a:lstStyle/>
          <a:p>
            <a:pPr indent="-148844" lvl="0" marL="274320" rtl="0" algn="l">
              <a:spcBef>
                <a:spcPts val="0"/>
              </a:spcBef>
              <a:spcAft>
                <a:spcPts val="0"/>
              </a:spcAft>
              <a:buSzPts val="1976"/>
              <a:buNone/>
            </a:pPr>
            <a:r>
              <a:t/>
            </a:r>
            <a:endParaRPr/>
          </a:p>
        </p:txBody>
      </p:sp>
      <p:pic>
        <p:nvPicPr>
          <p:cNvPr id="599" name="Google Shape;599;p37"/>
          <p:cNvPicPr preferRelativeResize="0"/>
          <p:nvPr/>
        </p:nvPicPr>
        <p:blipFill rotWithShape="1">
          <a:blip r:embed="rId3">
            <a:alphaModFix/>
          </a:blip>
          <a:srcRect b="0" l="0" r="0" t="0"/>
          <a:stretch/>
        </p:blipFill>
        <p:spPr>
          <a:xfrm>
            <a:off x="755576" y="1844824"/>
            <a:ext cx="7765929" cy="367240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Fundamental Problem of Machine Learning: It is ill-posed</a:t>
            </a:r>
            <a:endParaRPr/>
          </a:p>
        </p:txBody>
      </p:sp>
      <p:sp>
        <p:nvSpPr>
          <p:cNvPr id="605" name="Google Shape;605;p38"/>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06" name="Google Shape;606;p38"/>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After seeing N examples, there remain               </a:t>
            </a:r>
            <a:br>
              <a:rPr lang="en-US"/>
            </a:br>
            <a:r>
              <a:rPr lang="en-US"/>
              <a:t>possible functions.</a:t>
            </a:r>
            <a:endParaRPr/>
          </a:p>
          <a:p>
            <a:pPr indent="-274320" lvl="0" marL="274320" rtl="0" algn="l">
              <a:spcBef>
                <a:spcPts val="600"/>
              </a:spcBef>
              <a:spcAft>
                <a:spcPts val="0"/>
              </a:spcAft>
              <a:buSzPts val="1976"/>
              <a:buChar char="🞂"/>
            </a:pPr>
            <a:r>
              <a:rPr lang="en-US"/>
              <a:t>This is an example of an ill-posed problem where the data by itself is not sufficient to find a unique solution.</a:t>
            </a:r>
            <a:endParaRPr/>
          </a:p>
          <a:p>
            <a:pPr indent="-274320" lvl="0" marL="274320" rtl="0" algn="l">
              <a:spcBef>
                <a:spcPts val="600"/>
              </a:spcBef>
              <a:spcAft>
                <a:spcPts val="0"/>
              </a:spcAft>
              <a:buSzPts val="1976"/>
              <a:buChar char="🞂"/>
            </a:pPr>
            <a:r>
              <a:rPr lang="en-US"/>
              <a:t>Unless we see all possible examples the data by itself is not sufficient for an inductive learning algorithm to find a unique solution.</a:t>
            </a:r>
            <a:endParaRPr/>
          </a:p>
        </p:txBody>
      </p:sp>
      <p:pic>
        <p:nvPicPr>
          <p:cNvPr id="607" name="Google Shape;607;p38"/>
          <p:cNvPicPr preferRelativeResize="0"/>
          <p:nvPr/>
        </p:nvPicPr>
        <p:blipFill rotWithShape="1">
          <a:blip r:embed="rId3">
            <a:alphaModFix/>
          </a:blip>
          <a:srcRect b="0" l="0" r="0" t="0"/>
          <a:stretch/>
        </p:blipFill>
        <p:spPr>
          <a:xfrm>
            <a:off x="4514850" y="3321050"/>
            <a:ext cx="114300" cy="215900"/>
          </a:xfrm>
          <a:prstGeom prst="rect">
            <a:avLst/>
          </a:prstGeom>
          <a:noFill/>
          <a:ln>
            <a:noFill/>
          </a:ln>
        </p:spPr>
      </p:pic>
      <p:pic>
        <p:nvPicPr>
          <p:cNvPr id="608" name="Google Shape;608;p38"/>
          <p:cNvPicPr preferRelativeResize="0"/>
          <p:nvPr/>
        </p:nvPicPr>
        <p:blipFill rotWithShape="1">
          <a:blip r:embed="rId4">
            <a:alphaModFix/>
          </a:blip>
          <a:srcRect b="0" l="0" r="0" t="0"/>
          <a:stretch/>
        </p:blipFill>
        <p:spPr>
          <a:xfrm>
            <a:off x="4432300" y="3308350"/>
            <a:ext cx="279400" cy="241300"/>
          </a:xfrm>
          <a:prstGeom prst="rect">
            <a:avLst/>
          </a:prstGeom>
          <a:noFill/>
          <a:ln>
            <a:noFill/>
          </a:ln>
        </p:spPr>
      </p:pic>
      <p:pic>
        <p:nvPicPr>
          <p:cNvPr id="609" name="Google Shape;609;p38"/>
          <p:cNvPicPr preferRelativeResize="0"/>
          <p:nvPr/>
        </p:nvPicPr>
        <p:blipFill rotWithShape="1">
          <a:blip r:embed="rId4">
            <a:alphaModFix/>
          </a:blip>
          <a:srcRect b="0" l="0" r="0" t="0"/>
          <a:stretch/>
        </p:blipFill>
        <p:spPr>
          <a:xfrm>
            <a:off x="6156176" y="1117743"/>
            <a:ext cx="792088" cy="684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9"/>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Inductive bias</a:t>
            </a:r>
            <a:endParaRPr/>
          </a:p>
        </p:txBody>
      </p:sp>
      <p:sp>
        <p:nvSpPr>
          <p:cNvPr id="615" name="Google Shape;615;p39"/>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16" name="Google Shape;616;p39"/>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fontScale="92500" lnSpcReduction="10000"/>
          </a:bodyPr>
          <a:lstStyle/>
          <a:p>
            <a:pPr indent="-274320" lvl="0" marL="274320" rtl="0" algn="l">
              <a:spcBef>
                <a:spcPts val="0"/>
              </a:spcBef>
              <a:spcAft>
                <a:spcPts val="0"/>
              </a:spcAft>
              <a:buSzPct val="76000"/>
              <a:buChar char="🞂"/>
            </a:pPr>
            <a:r>
              <a:rPr lang="en-US"/>
              <a:t>Because inductive learning is ill-posed, we have to make some extra assumptions to have a unique solution with the data we have.</a:t>
            </a:r>
            <a:endParaRPr/>
          </a:p>
          <a:p>
            <a:pPr indent="-274320" lvl="0" marL="274320" rtl="0" algn="l">
              <a:spcBef>
                <a:spcPts val="600"/>
              </a:spcBef>
              <a:spcAft>
                <a:spcPts val="0"/>
              </a:spcAft>
              <a:buSzPct val="76000"/>
              <a:buChar char="🞂"/>
            </a:pPr>
            <a:r>
              <a:rPr lang="en-US"/>
              <a:t>The set of assumptions we make to have learning possible is called the </a:t>
            </a:r>
            <a:r>
              <a:rPr lang="en-US">
                <a:solidFill>
                  <a:srgbClr val="FF0000"/>
                </a:solidFill>
              </a:rPr>
              <a:t>inductive bias </a:t>
            </a:r>
            <a:r>
              <a:rPr lang="en-US"/>
              <a:t>of the learning algorithm.</a:t>
            </a:r>
            <a:endParaRPr/>
          </a:p>
          <a:p>
            <a:pPr indent="-274320" lvl="0" marL="274320" rtl="0" algn="l">
              <a:spcBef>
                <a:spcPts val="600"/>
              </a:spcBef>
              <a:spcAft>
                <a:spcPts val="0"/>
              </a:spcAft>
              <a:buSzPct val="76000"/>
              <a:buChar char="🞂"/>
            </a:pPr>
            <a:r>
              <a:rPr lang="en-US"/>
              <a:t>The </a:t>
            </a:r>
            <a:r>
              <a:rPr lang="en-US">
                <a:solidFill>
                  <a:srgbClr val="FF0000"/>
                </a:solidFill>
              </a:rPr>
              <a:t>inductive bias </a:t>
            </a:r>
            <a:r>
              <a:rPr lang="en-US"/>
              <a:t>of a learning algorithm:</a:t>
            </a:r>
            <a:endParaRPr/>
          </a:p>
          <a:p>
            <a:pPr indent="-274344" lvl="1" marL="548640" rtl="0" algn="l">
              <a:spcBef>
                <a:spcPts val="500"/>
              </a:spcBef>
              <a:spcAft>
                <a:spcPts val="0"/>
              </a:spcAft>
              <a:buSzPct val="76000"/>
              <a:buChar char="🞂"/>
            </a:pPr>
            <a:r>
              <a:rPr lang="en-US"/>
              <a:t>is a set of assumption about what the true function we are trying to model looks like.</a:t>
            </a:r>
            <a:endParaRPr/>
          </a:p>
          <a:p>
            <a:pPr indent="-274344" lvl="1" marL="548640" rtl="0" algn="l">
              <a:spcBef>
                <a:spcPts val="500"/>
              </a:spcBef>
              <a:spcAft>
                <a:spcPts val="0"/>
              </a:spcAft>
              <a:buSzPct val="76000"/>
              <a:buChar char="🞂"/>
            </a:pPr>
            <a:r>
              <a:rPr lang="en-US"/>
              <a:t>defines the set of hypotheses that a learning algorithm considers when it is learning.</a:t>
            </a:r>
            <a:endParaRPr/>
          </a:p>
          <a:p>
            <a:pPr indent="-274344" lvl="1" marL="548640" rtl="0" algn="l">
              <a:spcBef>
                <a:spcPts val="500"/>
              </a:spcBef>
              <a:spcAft>
                <a:spcPts val="0"/>
              </a:spcAft>
              <a:buSzPct val="76000"/>
              <a:buChar char="🞂"/>
            </a:pPr>
            <a:r>
              <a:rPr lang="en-US"/>
              <a:t>guides the learning algorithm to prefer one hypothesis (i.e. the hypothesis that best fits with the assumptions) over the others.</a:t>
            </a:r>
            <a:endParaRPr/>
          </a:p>
          <a:p>
            <a:pPr indent="-274344" lvl="1" marL="548640" rtl="0" algn="l">
              <a:spcBef>
                <a:spcPts val="500"/>
              </a:spcBef>
              <a:spcAft>
                <a:spcPts val="0"/>
              </a:spcAft>
              <a:buSzPct val="76000"/>
              <a:buChar char="🞂"/>
            </a:pPr>
            <a:r>
              <a:rPr lang="en-US"/>
              <a:t>is a necessary prerequisite for learning to happen because inductive learning is an ill posed problem.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0"/>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Two Views of Learning</a:t>
            </a:r>
            <a:endParaRPr/>
          </a:p>
        </p:txBody>
      </p:sp>
      <p:sp>
        <p:nvSpPr>
          <p:cNvPr id="622" name="Google Shape;622;p40"/>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23" name="Google Shape;623;p40"/>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solidFill>
                  <a:srgbClr val="FF0000"/>
                </a:solidFill>
              </a:rPr>
              <a:t>View 1: </a:t>
            </a:r>
            <a:r>
              <a:rPr b="1" lang="en-US"/>
              <a:t>Learning is the removal of our remaining uncertainty</a:t>
            </a:r>
            <a:endParaRPr/>
          </a:p>
          <a:p>
            <a:pPr indent="-274320" lvl="1" marL="548640" rtl="0" algn="l">
              <a:spcBef>
                <a:spcPts val="500"/>
              </a:spcBef>
              <a:spcAft>
                <a:spcPts val="0"/>
              </a:spcAft>
              <a:buSzPts val="1748"/>
              <a:buChar char="🞂"/>
            </a:pPr>
            <a:r>
              <a:rPr lang="en-US"/>
              <a:t>Suppose we knew that the unknown function was an a boolean function. Then we could use the training examples to deduce which function it is.</a:t>
            </a:r>
            <a:endParaRPr/>
          </a:p>
          <a:p>
            <a:pPr indent="-274320" lvl="0" marL="274320" rtl="0" algn="l">
              <a:spcBef>
                <a:spcPts val="600"/>
              </a:spcBef>
              <a:spcAft>
                <a:spcPts val="0"/>
              </a:spcAft>
              <a:buSzPts val="1976"/>
              <a:buChar char="🞂"/>
            </a:pPr>
            <a:r>
              <a:rPr lang="en-US">
                <a:solidFill>
                  <a:srgbClr val="FF0000"/>
                </a:solidFill>
              </a:rPr>
              <a:t>View 2: </a:t>
            </a:r>
            <a:r>
              <a:rPr b="1" lang="en-US"/>
              <a:t>Learning requires guessing a good, small hypothesis class</a:t>
            </a:r>
            <a:endParaRPr/>
          </a:p>
          <a:p>
            <a:pPr indent="-274320" lvl="1" marL="548640" rtl="0" algn="l">
              <a:spcBef>
                <a:spcPts val="500"/>
              </a:spcBef>
              <a:spcAft>
                <a:spcPts val="0"/>
              </a:spcAft>
              <a:buSzPts val="1748"/>
              <a:buChar char="🞂"/>
            </a:pPr>
            <a:r>
              <a:rPr lang="en-US"/>
              <a:t>We can start with a very small class and enlarge it until it contains an hypothesis that fits the data</a:t>
            </a:r>
            <a:endParaRPr/>
          </a:p>
          <a:p>
            <a:pPr indent="-148844" lvl="0" marL="274320" rtl="0" algn="l">
              <a:spcBef>
                <a:spcPts val="600"/>
              </a:spcBef>
              <a:spcAft>
                <a:spcPts val="0"/>
              </a:spcAft>
              <a:buSzPts val="1976"/>
              <a:buNone/>
            </a:pPr>
            <a:r>
              <a:t/>
            </a:r>
            <a:endParaRPr/>
          </a:p>
        </p:txBody>
      </p:sp>
      <p:sp>
        <p:nvSpPr>
          <p:cNvPr id="624" name="Google Shape;624;p40"/>
          <p:cNvSpPr/>
          <p:nvPr/>
        </p:nvSpPr>
        <p:spPr>
          <a:xfrm>
            <a:off x="7020272" y="5877272"/>
            <a:ext cx="1467068"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Palatino Linotype"/>
                <a:ea typeface="Palatino Linotype"/>
                <a:cs typeface="Palatino Linotype"/>
                <a:sym typeface="Palatino Linotype"/>
              </a:rPr>
              <a:t>Source: Sofus A. Macskassy </a:t>
            </a:r>
            <a:endParaRPr sz="8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1"/>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We could be wrong!</a:t>
            </a:r>
            <a:endParaRPr/>
          </a:p>
        </p:txBody>
      </p:sp>
      <p:sp>
        <p:nvSpPr>
          <p:cNvPr id="630" name="Google Shape;630;p41"/>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31" name="Google Shape;631;p41"/>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Our prior “knowledge” might be wrong</a:t>
            </a:r>
            <a:endParaRPr/>
          </a:p>
          <a:p>
            <a:pPr indent="-274320" lvl="0" marL="274320" rtl="0" algn="l">
              <a:spcBef>
                <a:spcPts val="600"/>
              </a:spcBef>
              <a:spcAft>
                <a:spcPts val="0"/>
              </a:spcAft>
              <a:buSzPts val="1976"/>
              <a:buChar char="🞂"/>
            </a:pPr>
            <a:r>
              <a:rPr lang="en-US"/>
              <a:t>Our guess of the hypothesis class could be wrong</a:t>
            </a:r>
            <a:endParaRPr/>
          </a:p>
          <a:p>
            <a:pPr indent="-274320" lvl="1" marL="548640" rtl="0" algn="l">
              <a:spcBef>
                <a:spcPts val="500"/>
              </a:spcBef>
              <a:spcAft>
                <a:spcPts val="0"/>
              </a:spcAft>
              <a:buSzPts val="1748"/>
              <a:buChar char="🞂"/>
            </a:pPr>
            <a:r>
              <a:rPr lang="en-US"/>
              <a:t>The smaller the class, the more likely we are wrong</a:t>
            </a:r>
            <a:endParaRPr/>
          </a:p>
          <a:p>
            <a:pPr indent="-148844" lvl="0" marL="274320" rtl="0" algn="l">
              <a:spcBef>
                <a:spcPts val="600"/>
              </a:spcBef>
              <a:spcAft>
                <a:spcPts val="0"/>
              </a:spcAft>
              <a:buSzPts val="1976"/>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2"/>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Two Strategies for Machine Learning</a:t>
            </a:r>
            <a:endParaRPr/>
          </a:p>
        </p:txBody>
      </p:sp>
      <p:sp>
        <p:nvSpPr>
          <p:cNvPr id="637" name="Google Shape;637;p42"/>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38" name="Google Shape;638;p42"/>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976"/>
              <a:buChar char="🞂"/>
            </a:pPr>
            <a:r>
              <a:rPr lang="en-US"/>
              <a:t>Develop Languages for Expressing Prior Knowledge</a:t>
            </a:r>
            <a:endParaRPr/>
          </a:p>
          <a:p>
            <a:pPr indent="-274320" lvl="1" marL="548640" rtl="0" algn="l">
              <a:spcBef>
                <a:spcPts val="500"/>
              </a:spcBef>
              <a:spcAft>
                <a:spcPts val="0"/>
              </a:spcAft>
              <a:buSzPts val="1748"/>
              <a:buChar char="🞂"/>
            </a:pPr>
            <a:r>
              <a:rPr lang="en-US"/>
              <a:t>Rule grammars, stochastic models, Bayesian networks</a:t>
            </a:r>
            <a:endParaRPr/>
          </a:p>
          <a:p>
            <a:pPr indent="-274320" lvl="1" marL="548640" rtl="0" algn="l">
              <a:spcBef>
                <a:spcPts val="500"/>
              </a:spcBef>
              <a:spcAft>
                <a:spcPts val="0"/>
              </a:spcAft>
              <a:buSzPts val="1748"/>
              <a:buChar char="🞂"/>
            </a:pPr>
            <a:r>
              <a:rPr lang="en-US"/>
              <a:t>(Corresponds to the Prior Knowledge view)</a:t>
            </a:r>
            <a:endParaRPr/>
          </a:p>
          <a:p>
            <a:pPr indent="-274320" lvl="0" marL="274320" rtl="0" algn="l">
              <a:spcBef>
                <a:spcPts val="600"/>
              </a:spcBef>
              <a:spcAft>
                <a:spcPts val="0"/>
              </a:spcAft>
              <a:buSzPts val="1976"/>
              <a:buChar char="🞂"/>
            </a:pPr>
            <a:r>
              <a:rPr lang="en-US"/>
              <a:t>Develop Flexible Hypothesis Spaces</a:t>
            </a:r>
            <a:endParaRPr/>
          </a:p>
          <a:p>
            <a:pPr indent="-274320" lvl="1" marL="548640" rtl="0" algn="l">
              <a:spcBef>
                <a:spcPts val="500"/>
              </a:spcBef>
              <a:spcAft>
                <a:spcPts val="0"/>
              </a:spcAft>
              <a:buSzPts val="1748"/>
              <a:buChar char="🞂"/>
            </a:pPr>
            <a:r>
              <a:rPr lang="en-US"/>
              <a:t>Nested collections of hypotheses: decision trees, neural networks, cases, SVMs</a:t>
            </a:r>
            <a:endParaRPr/>
          </a:p>
          <a:p>
            <a:pPr indent="-274320" lvl="1" marL="548640" rtl="0" algn="l">
              <a:spcBef>
                <a:spcPts val="500"/>
              </a:spcBef>
              <a:spcAft>
                <a:spcPts val="0"/>
              </a:spcAft>
              <a:buSzPts val="1748"/>
              <a:buChar char="🞂"/>
            </a:pPr>
            <a:r>
              <a:rPr lang="en-US"/>
              <a:t>(Corresponds to the Guessing view)</a:t>
            </a:r>
            <a:endParaRPr/>
          </a:p>
          <a:p>
            <a:pPr indent="-274320" lvl="0" marL="274320" rtl="0" algn="l">
              <a:spcBef>
                <a:spcPts val="600"/>
              </a:spcBef>
              <a:spcAft>
                <a:spcPts val="0"/>
              </a:spcAft>
              <a:buSzPts val="1976"/>
              <a:buChar char="🞂"/>
            </a:pPr>
            <a:r>
              <a:rPr lang="en-US"/>
              <a:t>In either case we must develop algorithms for finding an hypothesis that fits the data</a:t>
            </a:r>
            <a:endParaRPr/>
          </a:p>
          <a:p>
            <a:pPr indent="-148844" lvl="0" marL="274320" rtl="0" algn="l">
              <a:spcBef>
                <a:spcPts val="600"/>
              </a:spcBef>
              <a:spcAft>
                <a:spcPts val="0"/>
              </a:spcAft>
              <a:buSzPts val="1976"/>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3"/>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Model Selection</a:t>
            </a:r>
            <a:endParaRPr/>
          </a:p>
        </p:txBody>
      </p:sp>
      <p:sp>
        <p:nvSpPr>
          <p:cNvPr id="644" name="Google Shape;644;p43"/>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45" name="Google Shape;645;p43"/>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fontScale="92500" lnSpcReduction="10000"/>
          </a:bodyPr>
          <a:lstStyle/>
          <a:p>
            <a:pPr indent="-274320" lvl="0" marL="274320" rtl="0" algn="l">
              <a:spcBef>
                <a:spcPts val="0"/>
              </a:spcBef>
              <a:spcAft>
                <a:spcPts val="0"/>
              </a:spcAft>
              <a:buSzPct val="76000"/>
              <a:buChar char="🞂"/>
            </a:pPr>
            <a:r>
              <a:rPr lang="en-US"/>
              <a:t>Thus learning is not possible without inductive bias, and now the question is how to choose the right bias. This is called </a:t>
            </a:r>
            <a:r>
              <a:rPr i="1" lang="en-US">
                <a:solidFill>
                  <a:srgbClr val="FF0000"/>
                </a:solidFill>
              </a:rPr>
              <a:t>model selection</a:t>
            </a:r>
            <a:r>
              <a:rPr i="1" lang="en-US"/>
              <a:t>, which </a:t>
            </a:r>
            <a:r>
              <a:rPr lang="en-US"/>
              <a:t>is choosing between possible </a:t>
            </a:r>
            <a:r>
              <a:rPr lang="en-US">
                <a:latin typeface="Quintessential"/>
                <a:ea typeface="Quintessential"/>
                <a:cs typeface="Quintessential"/>
                <a:sym typeface="Quintessential"/>
              </a:rPr>
              <a:t>H</a:t>
            </a:r>
            <a:r>
              <a:rPr lang="en-US"/>
              <a:t> . </a:t>
            </a:r>
            <a:endParaRPr/>
          </a:p>
          <a:p>
            <a:pPr indent="-274320" lvl="0" marL="274320" rtl="0" algn="l">
              <a:spcBef>
                <a:spcPts val="600"/>
              </a:spcBef>
              <a:spcAft>
                <a:spcPts val="0"/>
              </a:spcAft>
              <a:buSzPct val="76000"/>
              <a:buChar char="🞂"/>
            </a:pPr>
            <a:r>
              <a:rPr lang="en-US">
                <a:solidFill>
                  <a:srgbClr val="FF0000"/>
                </a:solidFill>
              </a:rPr>
              <a:t>Model Selection </a:t>
            </a:r>
            <a:r>
              <a:rPr lang="en-US"/>
              <a:t>involves selecting between different possible hypothesis spaces </a:t>
            </a:r>
            <a:r>
              <a:rPr lang="en-US">
                <a:latin typeface="Quintessential"/>
                <a:ea typeface="Quintessential"/>
                <a:cs typeface="Quintessential"/>
                <a:sym typeface="Quintessential"/>
              </a:rPr>
              <a:t>H</a:t>
            </a:r>
            <a:r>
              <a:rPr b="1" lang="en-US"/>
              <a:t>.</a:t>
            </a:r>
            <a:endParaRPr/>
          </a:p>
          <a:p>
            <a:pPr indent="-274320" lvl="0" marL="274320" rtl="0" algn="l">
              <a:spcBef>
                <a:spcPts val="600"/>
              </a:spcBef>
              <a:spcAft>
                <a:spcPts val="0"/>
              </a:spcAft>
              <a:buSzPct val="76000"/>
              <a:buChar char="🞂"/>
            </a:pPr>
            <a:r>
              <a:rPr lang="en-US"/>
              <a:t>In answering this question, we should remember that the aim of machine learning is rarely to replicate the training data but the prediction for new cases. </a:t>
            </a:r>
            <a:endParaRPr/>
          </a:p>
          <a:p>
            <a:pPr indent="-274320" lvl="0" marL="274320" rtl="0" algn="l">
              <a:spcBef>
                <a:spcPts val="600"/>
              </a:spcBef>
              <a:spcAft>
                <a:spcPts val="0"/>
              </a:spcAft>
              <a:buSzPct val="76000"/>
              <a:buChar char="🞂"/>
            </a:pPr>
            <a:r>
              <a:rPr lang="en-US"/>
              <a:t>That is we would like to be able to generate the right output for an input instance outside the training set, one for which the correct output is not given in the training set. </a:t>
            </a:r>
            <a:endParaRPr/>
          </a:p>
          <a:p>
            <a:pPr indent="-274320" lvl="0" marL="274320" rtl="0" algn="l">
              <a:spcBef>
                <a:spcPts val="600"/>
              </a:spcBef>
              <a:spcAft>
                <a:spcPts val="0"/>
              </a:spcAft>
              <a:buSzPct val="76000"/>
              <a:buChar char="🞂"/>
            </a:pPr>
            <a:r>
              <a:rPr lang="en-US"/>
              <a:t>How well a model trained on the training set predicts the right output for new instances is called </a:t>
            </a:r>
            <a:r>
              <a:rPr i="1" lang="en-US">
                <a:solidFill>
                  <a:srgbClr val="FF0000"/>
                </a:solidFill>
              </a:rPr>
              <a:t>generalization</a:t>
            </a:r>
            <a:r>
              <a:rPr i="1" lang="en-U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Computational learning theory </a:t>
            </a:r>
            <a:endParaRPr/>
          </a:p>
        </p:txBody>
      </p:sp>
      <p:sp>
        <p:nvSpPr>
          <p:cNvPr id="181" name="Google Shape;181;p6"/>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82" name="Google Shape;182;p6"/>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a:bodyPr>
          <a:lstStyle/>
          <a:p>
            <a:pPr indent="-274320" lvl="0" marL="274320" rtl="0" algn="l">
              <a:lnSpc>
                <a:spcPct val="80000"/>
              </a:lnSpc>
              <a:spcBef>
                <a:spcPts val="0"/>
              </a:spcBef>
              <a:spcAft>
                <a:spcPts val="0"/>
              </a:spcAft>
              <a:buSzPts val="2128"/>
              <a:buChar char="🞂"/>
            </a:pPr>
            <a:r>
              <a:rPr lang="en-US" sz="2800"/>
              <a:t>The different approaches include:</a:t>
            </a:r>
            <a:endParaRPr sz="2800"/>
          </a:p>
          <a:p>
            <a:pPr indent="-274320" lvl="0" marL="274320" rtl="0" algn="l">
              <a:lnSpc>
                <a:spcPct val="80000"/>
              </a:lnSpc>
              <a:spcBef>
                <a:spcPts val="600"/>
              </a:spcBef>
              <a:spcAft>
                <a:spcPts val="0"/>
              </a:spcAft>
              <a:buSzPts val="2128"/>
              <a:buNone/>
            </a:pPr>
            <a:r>
              <a:t/>
            </a:r>
            <a:endParaRPr sz="2800"/>
          </a:p>
          <a:p>
            <a:pPr indent="-274319" lvl="1" marL="548640" rtl="0" algn="l">
              <a:lnSpc>
                <a:spcPct val="80000"/>
              </a:lnSpc>
              <a:spcBef>
                <a:spcPts val="500"/>
              </a:spcBef>
              <a:spcAft>
                <a:spcPts val="0"/>
              </a:spcAft>
              <a:buSzPts val="1824"/>
              <a:buChar char="🞂"/>
            </a:pPr>
            <a:r>
              <a:rPr lang="en-US" sz="2400"/>
              <a:t>VC theory, proposed by Vladimir Vapnik;  </a:t>
            </a:r>
            <a:endParaRPr/>
          </a:p>
          <a:p>
            <a:pPr indent="-274319" lvl="1" marL="548640" rtl="0" algn="l">
              <a:lnSpc>
                <a:spcPct val="80000"/>
              </a:lnSpc>
              <a:spcBef>
                <a:spcPts val="500"/>
              </a:spcBef>
              <a:spcAft>
                <a:spcPts val="0"/>
              </a:spcAft>
              <a:buSzPts val="1824"/>
              <a:buChar char="🞂"/>
            </a:pPr>
            <a:r>
              <a:rPr lang="en-US" sz="2400"/>
              <a:t>Probably approximately correct learning (PAC learning), proposed by Leslie Valiant;</a:t>
            </a:r>
            <a:endParaRPr/>
          </a:p>
          <a:p>
            <a:pPr indent="-274319" lvl="1" marL="548640" rtl="0" algn="l">
              <a:lnSpc>
                <a:spcPct val="80000"/>
              </a:lnSpc>
              <a:spcBef>
                <a:spcPts val="500"/>
              </a:spcBef>
              <a:spcAft>
                <a:spcPts val="0"/>
              </a:spcAft>
              <a:buSzPts val="1824"/>
              <a:buChar char="🞂"/>
            </a:pPr>
            <a:r>
              <a:rPr lang="en-US" sz="2400"/>
              <a:t>Bayesian inference, arising from work first done by Thomas Bayes.</a:t>
            </a:r>
            <a:endParaRPr/>
          </a:p>
          <a:p>
            <a:pPr indent="-274319" lvl="1" marL="548640" rtl="0" algn="l">
              <a:lnSpc>
                <a:spcPct val="80000"/>
              </a:lnSpc>
              <a:spcBef>
                <a:spcPts val="500"/>
              </a:spcBef>
              <a:spcAft>
                <a:spcPts val="0"/>
              </a:spcAft>
              <a:buSzPts val="1824"/>
              <a:buChar char="🞂"/>
            </a:pPr>
            <a:r>
              <a:rPr lang="en-US" sz="2400"/>
              <a:t>Algorithmic learning theory, from the work of E. M. Gold.</a:t>
            </a:r>
            <a:endParaRPr/>
          </a:p>
          <a:p>
            <a:pPr indent="-139192" lvl="0" marL="274320" rtl="0" algn="l">
              <a:lnSpc>
                <a:spcPct val="80000"/>
              </a:lnSpc>
              <a:spcBef>
                <a:spcPts val="600"/>
              </a:spcBef>
              <a:spcAft>
                <a:spcPts val="0"/>
              </a:spcAft>
              <a:buSzPts val="2128"/>
              <a:buNone/>
            </a:pPr>
            <a:r>
              <a:t/>
            </a:r>
            <a:endParaRPr sz="2800"/>
          </a:p>
          <a:p>
            <a:pPr indent="-148844" lvl="0" marL="274320" rtl="0" algn="l">
              <a:spcBef>
                <a:spcPts val="600"/>
              </a:spcBef>
              <a:spcAft>
                <a:spcPts val="0"/>
              </a:spcAft>
              <a:buSzPts val="1976"/>
              <a:buNone/>
            </a:pPr>
            <a:r>
              <a:t/>
            </a:r>
            <a:endParaRPr/>
          </a:p>
        </p:txBody>
      </p:sp>
      <p:sp>
        <p:nvSpPr>
          <p:cNvPr id="183" name="Google Shape;183;p6"/>
          <p:cNvSpPr txBox="1"/>
          <p:nvPr>
            <p:ph idx="11" type="ftr"/>
          </p:nvPr>
        </p:nvSpPr>
        <p:spPr>
          <a:xfrm>
            <a:off x="7092280" y="5589240"/>
            <a:ext cx="1588958" cy="36576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800"/>
              <a:t>Source: Mehryar Mohri</a:t>
            </a:r>
            <a:endParaRPr sz="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4"/>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Generalization, Underfitting, Overfitting</a:t>
            </a:r>
            <a:endParaRPr/>
          </a:p>
        </p:txBody>
      </p:sp>
      <p:sp>
        <p:nvSpPr>
          <p:cNvPr id="651" name="Google Shape;651;p44"/>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52" name="Google Shape;652;p44"/>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lnSpcReduction="10000"/>
          </a:bodyPr>
          <a:lstStyle/>
          <a:p>
            <a:pPr indent="-274320" lvl="0" marL="274320" rtl="0" algn="l">
              <a:spcBef>
                <a:spcPts val="0"/>
              </a:spcBef>
              <a:spcAft>
                <a:spcPts val="0"/>
              </a:spcAft>
              <a:buSzPts val="1976"/>
              <a:buChar char="🞂"/>
            </a:pPr>
            <a:r>
              <a:rPr lang="en-US"/>
              <a:t>For </a:t>
            </a:r>
            <a:r>
              <a:rPr lang="en-US">
                <a:solidFill>
                  <a:srgbClr val="FF0000"/>
                </a:solidFill>
              </a:rPr>
              <a:t>best generalization</a:t>
            </a:r>
            <a:r>
              <a:rPr lang="en-US"/>
              <a:t>, we should match the complexity of the hypothesis class </a:t>
            </a:r>
            <a:r>
              <a:rPr lang="en-US">
                <a:latin typeface="Quintessential"/>
                <a:ea typeface="Quintessential"/>
                <a:cs typeface="Quintessential"/>
                <a:sym typeface="Quintessential"/>
              </a:rPr>
              <a:t>H</a:t>
            </a:r>
            <a:r>
              <a:rPr lang="en-US"/>
              <a:t> with the complexity of the function  underlying the data.</a:t>
            </a:r>
            <a:endParaRPr/>
          </a:p>
          <a:p>
            <a:pPr indent="-274320" lvl="0" marL="274320" rtl="0" algn="l">
              <a:spcBef>
                <a:spcPts val="600"/>
              </a:spcBef>
              <a:spcAft>
                <a:spcPts val="0"/>
              </a:spcAft>
              <a:buSzPts val="1976"/>
              <a:buChar char="🞂"/>
            </a:pPr>
            <a:r>
              <a:rPr lang="en-US">
                <a:solidFill>
                  <a:srgbClr val="FF0000"/>
                </a:solidFill>
              </a:rPr>
              <a:t>Underfitting</a:t>
            </a:r>
            <a:r>
              <a:rPr lang="en-US"/>
              <a:t>: </a:t>
            </a:r>
            <a:r>
              <a:rPr lang="en-US">
                <a:latin typeface="Quintessential"/>
                <a:ea typeface="Quintessential"/>
                <a:cs typeface="Quintessential"/>
                <a:sym typeface="Quintessential"/>
              </a:rPr>
              <a:t>H</a:t>
            </a:r>
            <a:r>
              <a:rPr lang="en-US"/>
              <a:t> less complex than </a:t>
            </a:r>
            <a:r>
              <a:rPr i="1" lang="en-US"/>
              <a:t>C</a:t>
            </a:r>
            <a:r>
              <a:rPr lang="en-US"/>
              <a:t> or </a:t>
            </a:r>
            <a:r>
              <a:rPr i="1" lang="en-US"/>
              <a:t>f</a:t>
            </a:r>
            <a:endParaRPr/>
          </a:p>
          <a:p>
            <a:pPr indent="-274320" lvl="1" marL="548640" rtl="0" algn="l">
              <a:spcBef>
                <a:spcPts val="500"/>
              </a:spcBef>
              <a:spcAft>
                <a:spcPts val="0"/>
              </a:spcAft>
              <a:buSzPts val="1748"/>
              <a:buChar char="🞂"/>
            </a:pPr>
            <a:r>
              <a:rPr lang="en-US"/>
              <a:t>If </a:t>
            </a:r>
            <a:r>
              <a:rPr lang="en-US">
                <a:latin typeface="Quintessential"/>
                <a:ea typeface="Quintessential"/>
                <a:cs typeface="Quintessential"/>
                <a:sym typeface="Quintessential"/>
              </a:rPr>
              <a:t>H</a:t>
            </a:r>
            <a:r>
              <a:rPr lang="en-US"/>
              <a:t> is less complex than the function (or class C), we have </a:t>
            </a:r>
            <a:r>
              <a:rPr i="1" lang="en-US"/>
              <a:t>underfitting. </a:t>
            </a:r>
            <a:endParaRPr i="1"/>
          </a:p>
          <a:p>
            <a:pPr indent="-274320" lvl="1" marL="548640" rtl="0" algn="l">
              <a:spcBef>
                <a:spcPts val="500"/>
              </a:spcBef>
              <a:spcAft>
                <a:spcPts val="0"/>
              </a:spcAft>
              <a:buSzPts val="1748"/>
              <a:buChar char="🞂"/>
            </a:pPr>
            <a:r>
              <a:rPr i="1" lang="en-US"/>
              <a:t>For example, </a:t>
            </a:r>
            <a:r>
              <a:rPr lang="en-US"/>
              <a:t>when trying to fit a line to data sampled from a third-order polynomial. </a:t>
            </a:r>
            <a:endParaRPr/>
          </a:p>
          <a:p>
            <a:pPr indent="-274320" lvl="0" marL="274320" rtl="0" algn="l">
              <a:spcBef>
                <a:spcPts val="600"/>
              </a:spcBef>
              <a:spcAft>
                <a:spcPts val="0"/>
              </a:spcAft>
              <a:buSzPts val="1976"/>
              <a:buChar char="🞂"/>
            </a:pPr>
            <a:r>
              <a:rPr lang="en-US">
                <a:solidFill>
                  <a:srgbClr val="FF0000"/>
                </a:solidFill>
              </a:rPr>
              <a:t>Overfitting</a:t>
            </a:r>
            <a:r>
              <a:rPr lang="en-US"/>
              <a:t>: </a:t>
            </a:r>
            <a:r>
              <a:rPr lang="en-US">
                <a:latin typeface="Quintessential"/>
                <a:ea typeface="Quintessential"/>
                <a:cs typeface="Quintessential"/>
                <a:sym typeface="Quintessential"/>
              </a:rPr>
              <a:t>H</a:t>
            </a:r>
            <a:r>
              <a:rPr lang="en-US"/>
              <a:t> more complex than </a:t>
            </a:r>
            <a:r>
              <a:rPr i="1" lang="en-US"/>
              <a:t>C</a:t>
            </a:r>
            <a:r>
              <a:rPr lang="en-US"/>
              <a:t> or </a:t>
            </a:r>
            <a:r>
              <a:rPr i="1" lang="en-US"/>
              <a:t>f </a:t>
            </a:r>
            <a:endParaRPr i="1"/>
          </a:p>
          <a:p>
            <a:pPr indent="-274320" lvl="1" marL="548640" rtl="0" algn="l">
              <a:spcBef>
                <a:spcPts val="500"/>
              </a:spcBef>
              <a:spcAft>
                <a:spcPts val="0"/>
              </a:spcAft>
              <a:buSzPts val="1748"/>
              <a:buChar char="🞂"/>
            </a:pPr>
            <a:r>
              <a:rPr lang="en-US"/>
              <a:t>If </a:t>
            </a:r>
            <a:r>
              <a:rPr lang="en-US">
                <a:latin typeface="Quintessential"/>
                <a:ea typeface="Quintessential"/>
                <a:cs typeface="Quintessential"/>
                <a:sym typeface="Quintessential"/>
              </a:rPr>
              <a:t>H</a:t>
            </a:r>
            <a:r>
              <a:rPr lang="en-US"/>
              <a:t> is more complex than the function (or class C), we have </a:t>
            </a:r>
            <a:r>
              <a:rPr i="1" lang="en-US"/>
              <a:t>overfitting.</a:t>
            </a:r>
            <a:endParaRPr/>
          </a:p>
          <a:p>
            <a:pPr indent="-274320" lvl="1" marL="548640" rtl="0" algn="l">
              <a:spcBef>
                <a:spcPts val="500"/>
              </a:spcBef>
              <a:spcAft>
                <a:spcPts val="0"/>
              </a:spcAft>
              <a:buSzPts val="1900"/>
              <a:buChar char="🞂"/>
            </a:pPr>
            <a:r>
              <a:rPr lang="en-US" sz="2500"/>
              <a:t>For example, If we fit a sixth-order polynomial to a noisy data sampled from a third-order polynomial.</a:t>
            </a:r>
            <a:endParaRPr i="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5"/>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Triple Trade-Off </a:t>
            </a:r>
            <a:r>
              <a:rPr i="1" lang="en-US"/>
              <a:t>(Dietterich </a:t>
            </a:r>
            <a:r>
              <a:rPr lang="en-US"/>
              <a:t>2003).</a:t>
            </a:r>
            <a:endParaRPr/>
          </a:p>
        </p:txBody>
      </p:sp>
      <p:sp>
        <p:nvSpPr>
          <p:cNvPr id="658" name="Google Shape;658;p45"/>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59" name="Google Shape;659;p45"/>
          <p:cNvSpPr txBox="1"/>
          <p:nvPr>
            <p:ph idx="1" type="body"/>
          </p:nvPr>
        </p:nvSpPr>
        <p:spPr>
          <a:xfrm>
            <a:off x="467544" y="1412776"/>
            <a:ext cx="8229600" cy="4752528"/>
          </a:xfrm>
          <a:prstGeom prst="rect">
            <a:avLst/>
          </a:prstGeom>
          <a:noFill/>
          <a:ln>
            <a:noFill/>
          </a:ln>
        </p:spPr>
        <p:txBody>
          <a:bodyPr anchorCtr="0" anchor="t" bIns="45700" lIns="91425" spcFirstLastPara="1" rIns="91425" wrap="square" tIns="45700">
            <a:normAutofit lnSpcReduction="10000"/>
          </a:bodyPr>
          <a:lstStyle/>
          <a:p>
            <a:pPr indent="-274320" lvl="0" marL="274320" rtl="0" algn="l">
              <a:spcBef>
                <a:spcPts val="0"/>
              </a:spcBef>
              <a:spcAft>
                <a:spcPts val="0"/>
              </a:spcAft>
              <a:buSzPts val="2052"/>
              <a:buChar char="🞂"/>
            </a:pPr>
            <a:r>
              <a:rPr lang="en-US" sz="2700"/>
              <a:t>In all learning algorithms that are trained from example data, there is a trade-off between three factors:</a:t>
            </a:r>
            <a:endParaRPr sz="2700"/>
          </a:p>
          <a:p>
            <a:pPr indent="-274320" lvl="1" marL="548640" rtl="0" algn="l">
              <a:spcBef>
                <a:spcPts val="500"/>
              </a:spcBef>
              <a:spcAft>
                <a:spcPts val="0"/>
              </a:spcAft>
              <a:buSzPts val="1748"/>
              <a:buChar char="🞂"/>
            </a:pPr>
            <a:r>
              <a:rPr lang="en-US"/>
              <a:t>the complexity of the hypothesis we fit to data, namely, the capacity of the hypothesis class</a:t>
            </a:r>
            <a:r>
              <a:rPr i="1" lang="en-US" sz="2000"/>
              <a:t> c </a:t>
            </a:r>
            <a:r>
              <a:rPr lang="en-US" sz="2000"/>
              <a:t>(</a:t>
            </a:r>
            <a:r>
              <a:rPr lang="en-US" sz="2000">
                <a:latin typeface="Quintessential"/>
                <a:ea typeface="Quintessential"/>
                <a:cs typeface="Quintessential"/>
                <a:sym typeface="Quintessential"/>
              </a:rPr>
              <a:t>H</a:t>
            </a:r>
            <a:r>
              <a:rPr lang="en-US" sz="2000"/>
              <a:t>),</a:t>
            </a:r>
            <a:r>
              <a:rPr lang="en-US"/>
              <a:t> ,</a:t>
            </a:r>
            <a:endParaRPr/>
          </a:p>
          <a:p>
            <a:pPr indent="-274320" lvl="1" marL="548640" rtl="0" algn="l">
              <a:spcBef>
                <a:spcPts val="500"/>
              </a:spcBef>
              <a:spcAft>
                <a:spcPts val="0"/>
              </a:spcAft>
              <a:buSzPts val="1748"/>
              <a:buChar char="🞂"/>
            </a:pPr>
            <a:r>
              <a:rPr lang="en-US"/>
              <a:t>the amount of training data </a:t>
            </a:r>
            <a:r>
              <a:rPr i="1" lang="en-US" sz="2000"/>
              <a:t>N</a:t>
            </a:r>
            <a:r>
              <a:rPr lang="en-US"/>
              <a:t>, and</a:t>
            </a:r>
            <a:endParaRPr/>
          </a:p>
          <a:p>
            <a:pPr indent="-274320" lvl="1" marL="548640" rtl="0" algn="l">
              <a:spcBef>
                <a:spcPts val="500"/>
              </a:spcBef>
              <a:spcAft>
                <a:spcPts val="0"/>
              </a:spcAft>
              <a:buSzPts val="1748"/>
              <a:buChar char="🞂"/>
            </a:pPr>
            <a:r>
              <a:rPr lang="en-US"/>
              <a:t>the generalization error E on new examples.</a:t>
            </a:r>
            <a:endParaRPr/>
          </a:p>
          <a:p>
            <a:pPr indent="-274320" lvl="0" marL="274320" rtl="0" algn="l">
              <a:spcBef>
                <a:spcPts val="600"/>
              </a:spcBef>
              <a:spcAft>
                <a:spcPts val="0"/>
              </a:spcAft>
              <a:buSzPts val="1824"/>
              <a:buChar char="🞂"/>
            </a:pPr>
            <a:r>
              <a:rPr lang="en-US" sz="2400"/>
              <a:t>As the amount of training data increases, the generalization error decreases. (</a:t>
            </a:r>
            <a:r>
              <a:rPr lang="en-US" sz="1600"/>
              <a:t>As </a:t>
            </a:r>
            <a:r>
              <a:rPr i="1" lang="en-US" sz="1600"/>
              <a:t>N</a:t>
            </a:r>
            <a:r>
              <a:rPr lang="en-US" sz="1600">
                <a:latin typeface="Noto Sans Symbols"/>
                <a:ea typeface="Noto Sans Symbols"/>
                <a:cs typeface="Noto Sans Symbols"/>
                <a:sym typeface="Noto Sans Symbols"/>
              </a:rPr>
              <a:t>↑, </a:t>
            </a:r>
            <a:r>
              <a:rPr i="1" lang="en-US" sz="1600"/>
              <a:t>E</a:t>
            </a:r>
            <a:r>
              <a:rPr lang="en-US" sz="1600">
                <a:latin typeface="Noto Sans Symbols"/>
                <a:ea typeface="Noto Sans Symbols"/>
                <a:cs typeface="Noto Sans Symbols"/>
                <a:sym typeface="Noto Sans Symbols"/>
              </a:rPr>
              <a:t>↓)</a:t>
            </a:r>
            <a:endParaRPr sz="2400"/>
          </a:p>
          <a:p>
            <a:pPr indent="-274320" lvl="0" marL="274320" rtl="0" algn="l">
              <a:spcBef>
                <a:spcPts val="600"/>
              </a:spcBef>
              <a:spcAft>
                <a:spcPts val="0"/>
              </a:spcAft>
              <a:buSzPts val="1824"/>
              <a:buChar char="🞂"/>
            </a:pPr>
            <a:r>
              <a:rPr lang="en-US" sz="2400"/>
              <a:t>As the complexity of the hypothesis space </a:t>
            </a:r>
            <a:r>
              <a:rPr lang="en-US" sz="2400">
                <a:latin typeface="Quintessential"/>
                <a:ea typeface="Quintessential"/>
                <a:cs typeface="Quintessential"/>
                <a:sym typeface="Quintessential"/>
              </a:rPr>
              <a:t>H</a:t>
            </a:r>
            <a:r>
              <a:rPr lang="en-US" sz="2400"/>
              <a:t> increases, the generalization error decreases first (as we reduce our underfit) and then starts to increase (as we begin to overfit). (</a:t>
            </a:r>
            <a:r>
              <a:rPr i="1" lang="en-US" sz="1400"/>
              <a:t>c </a:t>
            </a:r>
            <a:r>
              <a:rPr lang="en-US" sz="1400"/>
              <a:t>(</a:t>
            </a:r>
            <a:r>
              <a:rPr lang="en-US" sz="1400">
                <a:latin typeface="Quintessential"/>
                <a:ea typeface="Quintessential"/>
                <a:cs typeface="Quintessential"/>
                <a:sym typeface="Quintessential"/>
              </a:rPr>
              <a:t>H</a:t>
            </a:r>
            <a:r>
              <a:rPr lang="en-US" sz="1400"/>
              <a:t>)</a:t>
            </a:r>
            <a:r>
              <a:rPr lang="en-US" sz="1400">
                <a:latin typeface="Noto Sans Symbols"/>
                <a:ea typeface="Noto Sans Symbols"/>
                <a:cs typeface="Noto Sans Symbols"/>
                <a:sym typeface="Noto Sans Symbols"/>
              </a:rPr>
              <a:t>↑, </a:t>
            </a:r>
            <a:r>
              <a:rPr lang="en-US" sz="1400"/>
              <a:t>first </a:t>
            </a:r>
            <a:r>
              <a:rPr i="1" lang="en-US" sz="1400"/>
              <a:t>E</a:t>
            </a:r>
            <a:r>
              <a:rPr lang="en-US" sz="1400">
                <a:latin typeface="Noto Sans Symbols"/>
                <a:ea typeface="Noto Sans Symbols"/>
                <a:cs typeface="Noto Sans Symbols"/>
                <a:sym typeface="Noto Sans Symbols"/>
              </a:rPr>
              <a:t>↓ </a:t>
            </a:r>
            <a:r>
              <a:rPr lang="en-US" sz="1400"/>
              <a:t>and then </a:t>
            </a:r>
            <a:r>
              <a:rPr i="1" lang="en-US" sz="1400"/>
              <a:t>E</a:t>
            </a:r>
            <a:r>
              <a:rPr lang="en-US" sz="1400">
                <a:latin typeface="Noto Sans Symbols"/>
                <a:ea typeface="Noto Sans Symbols"/>
                <a:cs typeface="Noto Sans Symbols"/>
                <a:sym typeface="Noto Sans Symbols"/>
              </a:rPr>
              <a:t>↑</a:t>
            </a:r>
            <a:r>
              <a:rPr lang="en-US" sz="2400"/>
              <a:t>)</a:t>
            </a:r>
            <a:endParaRPr sz="27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6"/>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Dimensions of a Supervised Machine Learning Algorithm</a:t>
            </a:r>
            <a:endParaRPr/>
          </a:p>
        </p:txBody>
      </p:sp>
      <p:sp>
        <p:nvSpPr>
          <p:cNvPr id="665" name="Google Shape;665;p46"/>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66" name="Google Shape;666;p46"/>
          <p:cNvSpPr txBox="1"/>
          <p:nvPr>
            <p:ph idx="1" type="body"/>
          </p:nvPr>
        </p:nvSpPr>
        <p:spPr>
          <a:xfrm>
            <a:off x="457200" y="1219200"/>
            <a:ext cx="8229600" cy="1057672"/>
          </a:xfrm>
          <a:prstGeom prst="rect">
            <a:avLst/>
          </a:prstGeom>
          <a:noFill/>
          <a:ln>
            <a:noFill/>
          </a:ln>
        </p:spPr>
        <p:txBody>
          <a:bodyPr anchorCtr="0" anchor="t" bIns="45700" lIns="91425" spcFirstLastPara="1" rIns="91425" wrap="square" tIns="45700">
            <a:normAutofit fontScale="70000" lnSpcReduction="20000"/>
          </a:bodyPr>
          <a:lstStyle/>
          <a:p>
            <a:pPr indent="-274320" lvl="0" marL="274320" rtl="0" algn="l">
              <a:spcBef>
                <a:spcPts val="0"/>
              </a:spcBef>
              <a:spcAft>
                <a:spcPts val="0"/>
              </a:spcAft>
              <a:buSzPct val="76000"/>
              <a:buChar char="🞂"/>
            </a:pPr>
            <a:r>
              <a:rPr lang="en-US"/>
              <a:t>Let us now summarize and generalize formally. We have </a:t>
            </a:r>
            <a:r>
              <a:rPr lang="en-US">
                <a:solidFill>
                  <a:srgbClr val="FF0000"/>
                </a:solidFill>
              </a:rPr>
              <a:t>a sample </a:t>
            </a:r>
            <a:r>
              <a:rPr lang="en-US"/>
              <a:t>(</a:t>
            </a:r>
            <a:r>
              <a:rPr lang="en-US">
                <a:solidFill>
                  <a:srgbClr val="FF0000"/>
                </a:solidFill>
              </a:rPr>
              <a:t>dataset</a:t>
            </a:r>
            <a:r>
              <a:rPr lang="en-US"/>
              <a:t>). The sample is </a:t>
            </a:r>
            <a:r>
              <a:rPr i="1" lang="en-US"/>
              <a:t>independent and identically distributed (iid); the ordering </a:t>
            </a:r>
            <a:r>
              <a:rPr lang="en-US"/>
              <a:t>is not important and all </a:t>
            </a:r>
            <a:r>
              <a:rPr lang="en-US">
                <a:solidFill>
                  <a:srgbClr val="FF0000"/>
                </a:solidFill>
              </a:rPr>
              <a:t>instances</a:t>
            </a:r>
            <a:r>
              <a:rPr lang="en-US"/>
              <a:t> are drawn from the same joint distribution </a:t>
            </a:r>
            <a:r>
              <a:rPr i="1" lang="en-US"/>
              <a:t>p(x, r). t indexes one of the N instances, x</a:t>
            </a:r>
            <a:r>
              <a:rPr baseline="30000" i="1" lang="en-US"/>
              <a:t>t</a:t>
            </a:r>
            <a:r>
              <a:rPr i="1" lang="en-US"/>
              <a:t> is the arbitrary </a:t>
            </a:r>
            <a:r>
              <a:rPr lang="en-US"/>
              <a:t>dimensional input, and </a:t>
            </a:r>
            <a:r>
              <a:rPr i="1" lang="en-US"/>
              <a:t>r</a:t>
            </a:r>
            <a:r>
              <a:rPr baseline="30000" i="1" lang="en-US"/>
              <a:t>t</a:t>
            </a:r>
            <a:r>
              <a:rPr i="1" lang="en-US"/>
              <a:t> is the </a:t>
            </a:r>
            <a:r>
              <a:rPr i="1" lang="en-US">
                <a:solidFill>
                  <a:srgbClr val="FF0000"/>
                </a:solidFill>
              </a:rPr>
              <a:t>associated desired output</a:t>
            </a:r>
            <a:r>
              <a:rPr i="1" lang="en-US"/>
              <a:t>.</a:t>
            </a:r>
            <a:endParaRPr/>
          </a:p>
        </p:txBody>
      </p:sp>
      <p:pic>
        <p:nvPicPr>
          <p:cNvPr id="667" name="Google Shape;667;p46"/>
          <p:cNvPicPr preferRelativeResize="0"/>
          <p:nvPr/>
        </p:nvPicPr>
        <p:blipFill rotWithShape="1">
          <a:blip r:embed="rId3">
            <a:alphaModFix/>
          </a:blip>
          <a:srcRect b="0" l="0" r="0" t="0"/>
          <a:stretch/>
        </p:blipFill>
        <p:spPr>
          <a:xfrm>
            <a:off x="3347864" y="2420888"/>
            <a:ext cx="1941512" cy="638175"/>
          </a:xfrm>
          <a:prstGeom prst="rect">
            <a:avLst/>
          </a:prstGeom>
          <a:noFill/>
          <a:ln>
            <a:noFill/>
          </a:ln>
        </p:spPr>
      </p:pic>
      <p:sp>
        <p:nvSpPr>
          <p:cNvPr id="668" name="Google Shape;668;p46"/>
          <p:cNvSpPr txBox="1"/>
          <p:nvPr/>
        </p:nvSpPr>
        <p:spPr>
          <a:xfrm>
            <a:off x="467544" y="3212976"/>
            <a:ext cx="8229600" cy="2880320"/>
          </a:xfrm>
          <a:prstGeom prst="rect">
            <a:avLst/>
          </a:prstGeom>
          <a:noFill/>
          <a:ln>
            <a:noFill/>
          </a:ln>
        </p:spPr>
        <p:txBody>
          <a:bodyPr anchorCtr="0" anchor="t" bIns="45700" lIns="91425" spcFirstLastPara="1" rIns="91425" wrap="square" tIns="45700">
            <a:noAutofit/>
          </a:bodyPr>
          <a:lstStyle/>
          <a:p>
            <a:pPr indent="-274320" lvl="0" marL="274320" marR="0" rtl="0" algn="l">
              <a:lnSpc>
                <a:spcPct val="80000"/>
              </a:lnSpc>
              <a:spcBef>
                <a:spcPts val="0"/>
              </a:spcBef>
              <a:spcAft>
                <a:spcPts val="0"/>
              </a:spcAft>
              <a:buClr>
                <a:schemeClr val="accent1"/>
              </a:buClr>
              <a:buSzPts val="1368"/>
              <a:buFont typeface="Noto Sans Symbols"/>
              <a:buChar char="🞂"/>
            </a:pPr>
            <a:r>
              <a:rPr lang="en-US" sz="1800">
                <a:solidFill>
                  <a:schemeClr val="dk1"/>
                </a:solidFill>
                <a:latin typeface="Gill Sans"/>
                <a:ea typeface="Gill Sans"/>
                <a:cs typeface="Gill Sans"/>
                <a:sym typeface="Gill Sans"/>
              </a:rPr>
              <a:t>The aim is to build a good and useful approximation to r</a:t>
            </a:r>
            <a:r>
              <a:rPr baseline="30000" lang="en-US" sz="1800">
                <a:solidFill>
                  <a:schemeClr val="dk1"/>
                </a:solidFill>
                <a:latin typeface="Gill Sans"/>
                <a:ea typeface="Gill Sans"/>
                <a:cs typeface="Gill Sans"/>
                <a:sym typeface="Gill Sans"/>
              </a:rPr>
              <a:t>t</a:t>
            </a:r>
            <a:r>
              <a:rPr lang="en-US" sz="1800">
                <a:solidFill>
                  <a:schemeClr val="dk1"/>
                </a:solidFill>
                <a:latin typeface="Gill Sans"/>
                <a:ea typeface="Gill Sans"/>
                <a:cs typeface="Gill Sans"/>
                <a:sym typeface="Gill Sans"/>
              </a:rPr>
              <a:t> using the model g(x</a:t>
            </a:r>
            <a:r>
              <a:rPr baseline="30000" lang="en-US" sz="1800">
                <a:solidFill>
                  <a:schemeClr val="dk1"/>
                </a:solidFill>
                <a:latin typeface="Gill Sans"/>
                <a:ea typeface="Gill Sans"/>
                <a:cs typeface="Gill Sans"/>
                <a:sym typeface="Gill Sans"/>
              </a:rPr>
              <a:t>t</a:t>
            </a:r>
            <a:r>
              <a:rPr lang="en-US" sz="1800">
                <a:solidFill>
                  <a:schemeClr val="dk1"/>
                </a:solidFill>
                <a:latin typeface="Gill Sans"/>
                <a:ea typeface="Gill Sans"/>
                <a:cs typeface="Gill Sans"/>
                <a:sym typeface="Gill Sans"/>
              </a:rPr>
              <a:t> |θ). In doing this, there are </a:t>
            </a:r>
            <a:r>
              <a:rPr lang="en-US" sz="1800">
                <a:solidFill>
                  <a:srgbClr val="FF0000"/>
                </a:solidFill>
                <a:latin typeface="Gill Sans"/>
                <a:ea typeface="Gill Sans"/>
                <a:cs typeface="Gill Sans"/>
                <a:sym typeface="Gill Sans"/>
              </a:rPr>
              <a:t>three decisions we must make</a:t>
            </a: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a:p>
            <a:pPr indent="-274319" lvl="1" marL="731520" marR="0" rtl="0" algn="l">
              <a:spcBef>
                <a:spcPts val="600"/>
              </a:spcBef>
              <a:spcAft>
                <a:spcPts val="0"/>
              </a:spcAft>
              <a:buClr>
                <a:schemeClr val="accent1"/>
              </a:buClr>
              <a:buSzPts val="1672"/>
              <a:buFont typeface="Noto Sans Symbols"/>
              <a:buChar char="🞂"/>
            </a:pPr>
            <a:r>
              <a:rPr b="0" i="0" lang="en-US" sz="2200" u="none" cap="none" strike="noStrike">
                <a:solidFill>
                  <a:srgbClr val="FF0000"/>
                </a:solidFill>
                <a:latin typeface="Gill Sans"/>
                <a:ea typeface="Gill Sans"/>
                <a:cs typeface="Gill Sans"/>
                <a:sym typeface="Gill Sans"/>
              </a:rPr>
              <a:t>1. Model</a:t>
            </a:r>
            <a:r>
              <a:rPr b="0" i="0" lang="en-US" sz="2200" u="none" cap="none" strike="noStrike">
                <a:solidFill>
                  <a:schemeClr val="dk1"/>
                </a:solidFill>
                <a:latin typeface="Gill Sans"/>
                <a:ea typeface="Gill Sans"/>
                <a:cs typeface="Gill Sans"/>
                <a:sym typeface="Gill Sans"/>
              </a:rPr>
              <a:t> we use in learning, denoted as</a:t>
            </a:r>
            <a:endParaRPr b="0" i="0" sz="2200" u="none" cap="none" strike="noStrike">
              <a:solidFill>
                <a:schemeClr val="dk1"/>
              </a:solidFill>
              <a:latin typeface="Gill Sans"/>
              <a:ea typeface="Gill Sans"/>
              <a:cs typeface="Gill Sans"/>
              <a:sym typeface="Gill Sans"/>
            </a:endParaRPr>
          </a:p>
          <a:p>
            <a:pPr indent="-274319" lvl="1" marL="731520" marR="0" rtl="0" algn="l">
              <a:spcBef>
                <a:spcPts val="600"/>
              </a:spcBef>
              <a:spcAft>
                <a:spcPts val="0"/>
              </a:spcAft>
              <a:buNone/>
            </a:pPr>
            <a:r>
              <a:rPr b="0" i="0" lang="en-US" sz="2200" u="none" cap="none" strike="noStrike">
                <a:solidFill>
                  <a:schemeClr val="dk1"/>
                </a:solidFill>
                <a:latin typeface="Gill Sans"/>
                <a:ea typeface="Gill Sans"/>
                <a:cs typeface="Gill Sans"/>
                <a:sym typeface="Gill Sans"/>
              </a:rPr>
              <a:t>                                             g(x|θ)</a:t>
            </a:r>
            <a:endParaRPr/>
          </a:p>
          <a:p>
            <a:pPr indent="-274319" lvl="1" marL="731520" marR="0" rtl="0" algn="l">
              <a:spcBef>
                <a:spcPts val="600"/>
              </a:spcBef>
              <a:spcAft>
                <a:spcPts val="0"/>
              </a:spcAft>
              <a:buNone/>
            </a:pPr>
            <a:r>
              <a:rPr b="0" i="0" lang="en-US" sz="2200" u="none" cap="none" strike="noStrike">
                <a:solidFill>
                  <a:schemeClr val="dk1"/>
                </a:solidFill>
                <a:latin typeface="Gill Sans"/>
                <a:ea typeface="Gill Sans"/>
                <a:cs typeface="Gill Sans"/>
                <a:sym typeface="Gill Sans"/>
              </a:rPr>
              <a:t>    where g(·) is the model, x is the input, and θ are the parameters. g(·) defines the hypothesis class H, and a particular value of θ instantiates one hypothesis h ∈ H.</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dk2"/>
              </a:buClr>
              <a:buSzPct val="100000"/>
              <a:buFont typeface="Bookman Old Style"/>
              <a:buNone/>
            </a:pPr>
            <a:r>
              <a:rPr lang="en-US"/>
              <a:t>Dimensions of a Supervised Machine Learning Algorithm</a:t>
            </a:r>
            <a:endParaRPr/>
          </a:p>
        </p:txBody>
      </p:sp>
      <p:sp>
        <p:nvSpPr>
          <p:cNvPr id="674" name="Google Shape;674;p4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75" name="Google Shape;675;p47"/>
          <p:cNvSpPr txBox="1"/>
          <p:nvPr>
            <p:ph idx="1" type="body"/>
          </p:nvPr>
        </p:nvSpPr>
        <p:spPr>
          <a:xfrm>
            <a:off x="457200" y="1219200"/>
            <a:ext cx="8229600" cy="1273696"/>
          </a:xfrm>
          <a:prstGeom prst="rect">
            <a:avLst/>
          </a:prstGeom>
          <a:noFill/>
          <a:ln>
            <a:noFill/>
          </a:ln>
        </p:spPr>
        <p:txBody>
          <a:bodyPr anchorCtr="0" anchor="t" bIns="45700" lIns="91425" spcFirstLastPara="1" rIns="91425" wrap="square" tIns="45700">
            <a:normAutofit fontScale="77500" lnSpcReduction="20000"/>
          </a:bodyPr>
          <a:lstStyle/>
          <a:p>
            <a:pPr indent="-274320" lvl="0" marL="274320" rtl="0" algn="l">
              <a:spcBef>
                <a:spcPts val="0"/>
              </a:spcBef>
              <a:spcAft>
                <a:spcPts val="0"/>
              </a:spcAft>
              <a:buSzPct val="76000"/>
              <a:buChar char="🞂"/>
            </a:pPr>
            <a:r>
              <a:rPr i="1" lang="en-US">
                <a:solidFill>
                  <a:srgbClr val="FF0000"/>
                </a:solidFill>
              </a:rPr>
              <a:t>2. Loss function, L(·) </a:t>
            </a:r>
            <a:r>
              <a:rPr i="1" lang="en-US"/>
              <a:t>computes the difference between the desired output, r</a:t>
            </a:r>
            <a:r>
              <a:rPr baseline="30000" i="1" lang="en-US"/>
              <a:t>t</a:t>
            </a:r>
            <a:r>
              <a:rPr i="1" lang="en-US"/>
              <a:t> , and our approximation to it, g(xt |θ)</a:t>
            </a:r>
            <a:r>
              <a:rPr lang="en-US"/>
              <a:t>, given the current value of the parameters, </a:t>
            </a:r>
            <a:r>
              <a:rPr i="1" lang="en-US"/>
              <a:t>θ. </a:t>
            </a:r>
            <a:endParaRPr i="1"/>
          </a:p>
          <a:p>
            <a:pPr indent="-274320" lvl="0" marL="274320" rtl="0" algn="l">
              <a:spcBef>
                <a:spcPts val="600"/>
              </a:spcBef>
              <a:spcAft>
                <a:spcPts val="0"/>
              </a:spcAft>
              <a:buSzPct val="76000"/>
              <a:buChar char="🞂"/>
            </a:pPr>
            <a:r>
              <a:rPr i="1" lang="en-US"/>
              <a:t>The approximation error, or loss, is the sum of </a:t>
            </a:r>
            <a:r>
              <a:rPr lang="en-US"/>
              <a:t>losses over the individual instances</a:t>
            </a:r>
            <a:endParaRPr/>
          </a:p>
        </p:txBody>
      </p:sp>
      <p:pic>
        <p:nvPicPr>
          <p:cNvPr id="676" name="Google Shape;676;p47"/>
          <p:cNvPicPr preferRelativeResize="0"/>
          <p:nvPr/>
        </p:nvPicPr>
        <p:blipFill rotWithShape="1">
          <a:blip r:embed="rId3">
            <a:alphaModFix/>
          </a:blip>
          <a:srcRect b="0" l="0" r="0" t="0"/>
          <a:stretch/>
        </p:blipFill>
        <p:spPr>
          <a:xfrm>
            <a:off x="2411760" y="2564904"/>
            <a:ext cx="3581400" cy="762000"/>
          </a:xfrm>
          <a:prstGeom prst="rect">
            <a:avLst/>
          </a:prstGeom>
          <a:noFill/>
          <a:ln>
            <a:noFill/>
          </a:ln>
        </p:spPr>
      </p:pic>
      <p:sp>
        <p:nvSpPr>
          <p:cNvPr id="677" name="Google Shape;677;p47"/>
          <p:cNvSpPr txBox="1"/>
          <p:nvPr/>
        </p:nvSpPr>
        <p:spPr>
          <a:xfrm>
            <a:off x="609600" y="3523456"/>
            <a:ext cx="8229600" cy="2425824"/>
          </a:xfrm>
          <a:prstGeom prst="rect">
            <a:avLst/>
          </a:prstGeom>
          <a:noFill/>
          <a:ln>
            <a:noFill/>
          </a:ln>
        </p:spPr>
        <p:txBody>
          <a:bodyPr anchorCtr="0" anchor="t" bIns="45700" lIns="91425" spcFirstLastPara="1" rIns="91425" wrap="square" tIns="45700">
            <a:normAutofit fontScale="62500" lnSpcReduction="20000"/>
          </a:bodyPr>
          <a:lstStyle/>
          <a:p>
            <a:pPr indent="-274344" lvl="0" marL="274320" marR="0" rtl="0" algn="l">
              <a:spcBef>
                <a:spcPts val="0"/>
              </a:spcBef>
              <a:spcAft>
                <a:spcPts val="0"/>
              </a:spcAft>
              <a:buClr>
                <a:schemeClr val="accent1"/>
              </a:buClr>
              <a:buSzPct val="76000"/>
              <a:buFont typeface="Noto Sans Symbols"/>
              <a:buChar char="🞂"/>
            </a:pPr>
            <a:r>
              <a:rPr i="1" lang="en-US" sz="2900">
                <a:solidFill>
                  <a:srgbClr val="FF0000"/>
                </a:solidFill>
                <a:latin typeface="Gill Sans"/>
                <a:ea typeface="Gill Sans"/>
                <a:cs typeface="Gill Sans"/>
                <a:sym typeface="Gill Sans"/>
              </a:rPr>
              <a:t>3. Optimization procedure </a:t>
            </a:r>
            <a:r>
              <a:rPr i="1" lang="en-US" sz="2900">
                <a:solidFill>
                  <a:schemeClr val="dk1"/>
                </a:solidFill>
                <a:latin typeface="Gill Sans"/>
                <a:ea typeface="Gill Sans"/>
                <a:cs typeface="Gill Sans"/>
                <a:sym typeface="Gill Sans"/>
              </a:rPr>
              <a:t>to find θ</a:t>
            </a:r>
            <a:r>
              <a:rPr baseline="30000" i="1" lang="en-US" sz="2900">
                <a:solidFill>
                  <a:schemeClr val="dk1"/>
                </a:solidFill>
                <a:latin typeface="Gill Sans"/>
                <a:ea typeface="Gill Sans"/>
                <a:cs typeface="Gill Sans"/>
                <a:sym typeface="Gill Sans"/>
              </a:rPr>
              <a:t>∗</a:t>
            </a:r>
            <a:r>
              <a:rPr i="1" lang="en-US" sz="2900">
                <a:solidFill>
                  <a:schemeClr val="dk1"/>
                </a:solidFill>
                <a:latin typeface="Gill Sans"/>
                <a:ea typeface="Gill Sans"/>
                <a:cs typeface="Gill Sans"/>
                <a:sym typeface="Gill Sans"/>
              </a:rPr>
              <a:t> that minimizes the total error</a:t>
            </a:r>
            <a:endParaRPr/>
          </a:p>
          <a:p>
            <a:pPr indent="0" lvl="0" marL="0" marR="0" rtl="0" algn="l">
              <a:spcBef>
                <a:spcPts val="0"/>
              </a:spcBef>
              <a:spcAft>
                <a:spcPts val="0"/>
              </a:spcAft>
              <a:buNone/>
            </a:pPr>
            <a:r>
              <a:t/>
            </a:r>
            <a:endParaRPr sz="24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sz="24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sz="24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sz="24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US" sz="2400">
                <a:solidFill>
                  <a:schemeClr val="dk1"/>
                </a:solidFill>
                <a:latin typeface="Palatino Linotype"/>
                <a:ea typeface="Palatino Linotype"/>
                <a:cs typeface="Palatino Linotype"/>
                <a:sym typeface="Palatino Linotype"/>
              </a:rPr>
              <a:t>                           where argmin returns the argument that minimizes. </a:t>
            </a:r>
            <a:endParaRPr sz="24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sz="2400">
              <a:solidFill>
                <a:schemeClr val="dk1"/>
              </a:solidFill>
              <a:latin typeface="Palatino Linotype"/>
              <a:ea typeface="Palatino Linotype"/>
              <a:cs typeface="Palatino Linotype"/>
              <a:sym typeface="Palatino Linotype"/>
            </a:endParaRPr>
          </a:p>
          <a:p>
            <a:pPr indent="-274344" lvl="0" marL="274320" marR="0" rtl="0" algn="l">
              <a:spcBef>
                <a:spcPts val="600"/>
              </a:spcBef>
              <a:spcAft>
                <a:spcPts val="0"/>
              </a:spcAft>
              <a:buClr>
                <a:schemeClr val="accent1"/>
              </a:buClr>
              <a:buSzPct val="76000"/>
              <a:buFont typeface="Noto Sans Symbols"/>
              <a:buChar char="🞂"/>
            </a:pPr>
            <a:r>
              <a:rPr i="1" lang="en-US" sz="2900">
                <a:solidFill>
                  <a:schemeClr val="dk1"/>
                </a:solidFill>
                <a:latin typeface="Gill Sans"/>
                <a:ea typeface="Gill Sans"/>
                <a:cs typeface="Gill Sans"/>
                <a:sym typeface="Gill Sans"/>
              </a:rPr>
              <a:t>In regression, we can solve analytically for the optimum. With more complex models and error functions, we may need to use more </a:t>
            </a:r>
            <a:r>
              <a:rPr i="1" lang="en-US" sz="2900">
                <a:solidFill>
                  <a:srgbClr val="FF0000"/>
                </a:solidFill>
                <a:latin typeface="Gill Sans"/>
                <a:ea typeface="Gill Sans"/>
                <a:cs typeface="Gill Sans"/>
                <a:sym typeface="Gill Sans"/>
              </a:rPr>
              <a:t>complex optimization methods</a:t>
            </a:r>
            <a:r>
              <a:rPr i="1" lang="en-US" sz="2900">
                <a:solidFill>
                  <a:schemeClr val="dk1"/>
                </a:solidFill>
                <a:latin typeface="Gill Sans"/>
                <a:ea typeface="Gill Sans"/>
                <a:cs typeface="Gill Sans"/>
                <a:sym typeface="Gill Sans"/>
              </a:rPr>
              <a:t>, for example, gradient-based methods, simulated annealing, or genetic algorithms.</a:t>
            </a:r>
            <a:endParaRPr i="1" sz="2900">
              <a:solidFill>
                <a:schemeClr val="dk1"/>
              </a:solidFill>
              <a:latin typeface="Gill Sans"/>
              <a:ea typeface="Gill Sans"/>
              <a:cs typeface="Gill Sans"/>
              <a:sym typeface="Gill Sans"/>
            </a:endParaRPr>
          </a:p>
        </p:txBody>
      </p:sp>
      <p:pic>
        <p:nvPicPr>
          <p:cNvPr id="678" name="Google Shape;678;p47"/>
          <p:cNvPicPr preferRelativeResize="0"/>
          <p:nvPr/>
        </p:nvPicPr>
        <p:blipFill rotWithShape="1">
          <a:blip r:embed="rId4">
            <a:alphaModFix/>
          </a:blip>
          <a:srcRect b="0" l="0" r="0" t="0"/>
          <a:stretch/>
        </p:blipFill>
        <p:spPr>
          <a:xfrm>
            <a:off x="3059832" y="4005064"/>
            <a:ext cx="2806700" cy="571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8"/>
          <p:cNvSpPr txBox="1"/>
          <p:nvPr>
            <p:ph type="title"/>
          </p:nvPr>
        </p:nvSpPr>
        <p:spPr>
          <a:xfrm>
            <a:off x="457200" y="457200"/>
            <a:ext cx="8229600" cy="667544"/>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Dimensions of a Supervised Learner</a:t>
            </a:r>
            <a:endParaRPr/>
          </a:p>
        </p:txBody>
      </p:sp>
      <p:sp>
        <p:nvSpPr>
          <p:cNvPr id="684" name="Google Shape;684;p48"/>
          <p:cNvSpPr txBox="1"/>
          <p:nvPr>
            <p:ph idx="1" type="body"/>
          </p:nvPr>
        </p:nvSpPr>
        <p:spPr>
          <a:xfrm>
            <a:off x="457200" y="2060848"/>
            <a:ext cx="4038600" cy="3886200"/>
          </a:xfrm>
          <a:prstGeom prst="rect">
            <a:avLst/>
          </a:prstGeom>
          <a:noFill/>
          <a:ln>
            <a:noFill/>
          </a:ln>
        </p:spPr>
        <p:txBody>
          <a:bodyPr anchorCtr="0" anchor="t" bIns="45700" lIns="91425" spcFirstLastPara="1" rIns="91425" wrap="square" tIns="45700">
            <a:normAutofit/>
          </a:bodyPr>
          <a:lstStyle/>
          <a:p>
            <a:pPr indent="-609600" lvl="0" marL="609600" rtl="0" algn="l">
              <a:spcBef>
                <a:spcPts val="0"/>
              </a:spcBef>
              <a:spcAft>
                <a:spcPts val="0"/>
              </a:spcAft>
              <a:buSzPts val="1824"/>
              <a:buFont typeface="Noto Sans Symbols"/>
              <a:buAutoNum type="arabicPeriod"/>
            </a:pPr>
            <a:r>
              <a:rPr lang="en-US" sz="2400">
                <a:solidFill>
                  <a:schemeClr val="accent1"/>
                </a:solidFill>
                <a:latin typeface="Bookman Old Style"/>
                <a:ea typeface="Bookman Old Style"/>
                <a:cs typeface="Bookman Old Style"/>
                <a:sym typeface="Bookman Old Style"/>
              </a:rPr>
              <a:t>Model: </a:t>
            </a:r>
            <a:endParaRPr sz="2400">
              <a:solidFill>
                <a:schemeClr val="accent1"/>
              </a:solidFill>
              <a:latin typeface="Bookman Old Style"/>
              <a:ea typeface="Bookman Old Style"/>
              <a:cs typeface="Bookman Old Style"/>
              <a:sym typeface="Bookman Old Style"/>
            </a:endParaRPr>
          </a:p>
          <a:p>
            <a:pPr indent="-533400" lvl="1" marL="990600" rtl="0" algn="l">
              <a:spcBef>
                <a:spcPts val="500"/>
              </a:spcBef>
              <a:spcAft>
                <a:spcPts val="0"/>
              </a:spcAft>
              <a:buSzPts val="1748"/>
              <a:buFont typeface="Noto Sans Symbols"/>
              <a:buNone/>
            </a:pPr>
            <a:r>
              <a:rPr i="1" lang="en-US">
                <a:latin typeface="Bookman Old Style"/>
                <a:ea typeface="Bookman Old Style"/>
                <a:cs typeface="Bookman Old Style"/>
                <a:sym typeface="Bookman Old Style"/>
              </a:rPr>
              <a:t>		</a:t>
            </a:r>
            <a:endParaRPr>
              <a:latin typeface="Bookman Old Style"/>
              <a:ea typeface="Bookman Old Style"/>
              <a:cs typeface="Bookman Old Style"/>
              <a:sym typeface="Bookman Old Style"/>
            </a:endParaRPr>
          </a:p>
          <a:p>
            <a:pPr indent="-609600" lvl="0" marL="609600" rtl="0" algn="l">
              <a:spcBef>
                <a:spcPts val="600"/>
              </a:spcBef>
              <a:spcAft>
                <a:spcPts val="0"/>
              </a:spcAft>
              <a:buSzPts val="1824"/>
              <a:buFont typeface="Noto Sans Symbols"/>
              <a:buAutoNum type="arabicPeriod"/>
            </a:pPr>
            <a:r>
              <a:rPr lang="en-US" sz="2400">
                <a:solidFill>
                  <a:schemeClr val="accent1"/>
                </a:solidFill>
                <a:latin typeface="Bookman Old Style"/>
                <a:ea typeface="Bookman Old Style"/>
                <a:cs typeface="Bookman Old Style"/>
                <a:sym typeface="Bookman Old Style"/>
              </a:rPr>
              <a:t>Loss function:</a:t>
            </a:r>
            <a:endParaRPr/>
          </a:p>
          <a:p>
            <a:pPr indent="-533400" lvl="1" marL="990600" rtl="0" algn="l">
              <a:spcBef>
                <a:spcPts val="500"/>
              </a:spcBef>
              <a:spcAft>
                <a:spcPts val="0"/>
              </a:spcAft>
              <a:buSzPts val="1748"/>
              <a:buFont typeface="Noto Sans Symbols"/>
              <a:buNone/>
            </a:pPr>
            <a:r>
              <a:rPr lang="en-US">
                <a:latin typeface="Bookman Old Style"/>
                <a:ea typeface="Bookman Old Style"/>
                <a:cs typeface="Bookman Old Style"/>
                <a:sym typeface="Bookman Old Style"/>
              </a:rPr>
              <a:t>		</a:t>
            </a:r>
            <a:endParaRPr/>
          </a:p>
          <a:p>
            <a:pPr indent="-609600" lvl="0" marL="609600" rtl="0" algn="l">
              <a:spcBef>
                <a:spcPts val="600"/>
              </a:spcBef>
              <a:spcAft>
                <a:spcPts val="0"/>
              </a:spcAft>
              <a:buSzPts val="1824"/>
              <a:buFont typeface="Noto Sans Symbols"/>
              <a:buAutoNum type="arabicPeriod"/>
            </a:pPr>
            <a:r>
              <a:rPr lang="en-US" sz="2400">
                <a:solidFill>
                  <a:schemeClr val="accent1"/>
                </a:solidFill>
                <a:latin typeface="Bookman Old Style"/>
                <a:ea typeface="Bookman Old Style"/>
                <a:cs typeface="Bookman Old Style"/>
                <a:sym typeface="Bookman Old Style"/>
              </a:rPr>
              <a:t>Optimization procedure:</a:t>
            </a:r>
            <a:endParaRPr/>
          </a:p>
          <a:p>
            <a:pPr indent="-609600" lvl="0" marL="609600" rtl="0" algn="l">
              <a:spcBef>
                <a:spcPts val="600"/>
              </a:spcBef>
              <a:spcAft>
                <a:spcPts val="0"/>
              </a:spcAft>
              <a:buSzPts val="1520"/>
              <a:buFont typeface="Noto Sans Symbols"/>
              <a:buNone/>
            </a:pPr>
            <a:r>
              <a:rPr lang="en-US" sz="2000">
                <a:latin typeface="Noto Sans Symbols"/>
                <a:ea typeface="Noto Sans Symbols"/>
                <a:cs typeface="Noto Sans Symbols"/>
                <a:sym typeface="Noto Sans Symbols"/>
              </a:rPr>
              <a:t>			</a:t>
            </a:r>
            <a:endParaRPr sz="2000"/>
          </a:p>
        </p:txBody>
      </p:sp>
      <p:pic>
        <p:nvPicPr>
          <p:cNvPr id="685" name="Google Shape;685;p48"/>
          <p:cNvPicPr preferRelativeResize="0"/>
          <p:nvPr/>
        </p:nvPicPr>
        <p:blipFill rotWithShape="1">
          <a:blip r:embed="rId3">
            <a:alphaModFix/>
          </a:blip>
          <a:srcRect b="0" l="0" r="0" t="0"/>
          <a:stretch/>
        </p:blipFill>
        <p:spPr>
          <a:xfrm>
            <a:off x="3707904" y="2132856"/>
            <a:ext cx="900112" cy="400050"/>
          </a:xfrm>
          <a:prstGeom prst="rect">
            <a:avLst/>
          </a:prstGeom>
          <a:noFill/>
          <a:ln>
            <a:noFill/>
          </a:ln>
        </p:spPr>
      </p:pic>
      <p:pic>
        <p:nvPicPr>
          <p:cNvPr id="686" name="Google Shape;686;p48"/>
          <p:cNvPicPr preferRelativeResize="0"/>
          <p:nvPr/>
        </p:nvPicPr>
        <p:blipFill rotWithShape="1">
          <a:blip r:embed="rId4">
            <a:alphaModFix/>
          </a:blip>
          <a:srcRect b="0" l="0" r="0" t="0"/>
          <a:stretch/>
        </p:blipFill>
        <p:spPr>
          <a:xfrm>
            <a:off x="3717379" y="2852936"/>
            <a:ext cx="3590925" cy="763587"/>
          </a:xfrm>
          <a:prstGeom prst="rect">
            <a:avLst/>
          </a:prstGeom>
          <a:noFill/>
          <a:ln>
            <a:noFill/>
          </a:ln>
        </p:spPr>
      </p:pic>
      <p:sp>
        <p:nvSpPr>
          <p:cNvPr id="687" name="Google Shape;687;p48"/>
          <p:cNvSpPr txBox="1"/>
          <p:nvPr>
            <p:ph idx="12" type="sldNum"/>
          </p:nvPr>
        </p:nvSpPr>
        <p:spPr>
          <a:xfrm>
            <a:off x="755576" y="6400800"/>
            <a:ext cx="2133600" cy="45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688" name="Google Shape;688;p48"/>
          <p:cNvPicPr preferRelativeResize="0"/>
          <p:nvPr/>
        </p:nvPicPr>
        <p:blipFill rotWithShape="1">
          <a:blip r:embed="rId5">
            <a:alphaModFix/>
          </a:blip>
          <a:srcRect b="0" l="0" r="0" t="0"/>
          <a:stretch/>
        </p:blipFill>
        <p:spPr>
          <a:xfrm>
            <a:off x="3773586" y="3933056"/>
            <a:ext cx="2814638" cy="5826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b="1" lang="en-US"/>
              <a:t>Vapnik-Chervonenkis (VC) Dimension</a:t>
            </a:r>
            <a:endParaRPr/>
          </a:p>
        </p:txBody>
      </p:sp>
      <p:sp>
        <p:nvSpPr>
          <p:cNvPr id="189" name="Google Shape;189;p7"/>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90" name="Google Shape;190;p7"/>
          <p:cNvSpPr txBox="1"/>
          <p:nvPr>
            <p:ph idx="1" type="body"/>
          </p:nvPr>
        </p:nvSpPr>
        <p:spPr>
          <a:xfrm>
            <a:off x="457200" y="1219200"/>
            <a:ext cx="8229600" cy="4937760"/>
          </a:xfrm>
          <a:prstGeom prst="rect">
            <a:avLst/>
          </a:prstGeom>
          <a:noFill/>
          <a:ln>
            <a:noFill/>
          </a:ln>
        </p:spPr>
        <p:txBody>
          <a:bodyPr anchorCtr="0" anchor="t" bIns="45700" lIns="91425" spcFirstLastPara="1" rIns="91425" wrap="square" tIns="45700">
            <a:normAutofit fontScale="77500" lnSpcReduction="20000"/>
          </a:bodyPr>
          <a:lstStyle/>
          <a:p>
            <a:pPr indent="-274320" lvl="0" marL="274320" rtl="0" algn="l">
              <a:spcBef>
                <a:spcPts val="0"/>
              </a:spcBef>
              <a:spcAft>
                <a:spcPts val="0"/>
              </a:spcAft>
              <a:buSzPct val="76000"/>
              <a:buChar char="🞂"/>
            </a:pPr>
            <a:r>
              <a:rPr lang="en-US"/>
              <a:t>In statistical learning theory, or sometimes computational learning theory, the VC dimension (Vapnik–Chervonenkis dimension) is a measure of the capacity of a statistical classification algorithm, defined as the cardinality of the largest set of points that the algorithm can shatter</a:t>
            </a:r>
            <a:endParaRPr/>
          </a:p>
          <a:p>
            <a:pPr indent="-274320" lvl="0" marL="274320" rtl="0" algn="l">
              <a:spcBef>
                <a:spcPts val="600"/>
              </a:spcBef>
              <a:spcAft>
                <a:spcPts val="0"/>
              </a:spcAft>
              <a:buSzPct val="76000"/>
              <a:buChar char="🞂"/>
            </a:pPr>
            <a:r>
              <a:rPr lang="en-US"/>
              <a:t>It gives a pessimistic bound on the number of items a classification hypothesis class can classify without any error.</a:t>
            </a:r>
            <a:endParaRPr/>
          </a:p>
          <a:p>
            <a:pPr indent="-274320" lvl="0" marL="274320" rtl="0" algn="l">
              <a:spcBef>
                <a:spcPts val="600"/>
              </a:spcBef>
              <a:spcAft>
                <a:spcPts val="0"/>
              </a:spcAft>
              <a:buSzPct val="76000"/>
              <a:buChar char="🞂"/>
            </a:pPr>
            <a:r>
              <a:rPr lang="en-US"/>
              <a:t>Assume we have N 2-D points in a dataset. If we label the points in this dataset arbitrarily as + and -, we can label them in 2</a:t>
            </a:r>
            <a:r>
              <a:rPr baseline="30000" lang="en-US"/>
              <a:t>N</a:t>
            </a:r>
            <a:r>
              <a:rPr lang="en-US"/>
              <a:t> ways. Therefore, 2</a:t>
            </a:r>
            <a:r>
              <a:rPr baseline="30000" lang="en-US"/>
              <a:t>N</a:t>
            </a:r>
            <a:r>
              <a:rPr lang="en-US"/>
              <a:t> different learning problems can be defined with N data points.</a:t>
            </a:r>
            <a:endParaRPr/>
          </a:p>
          <a:p>
            <a:pPr indent="-274320" lvl="0" marL="274320" rtl="0" algn="l">
              <a:spcBef>
                <a:spcPts val="600"/>
              </a:spcBef>
              <a:spcAft>
                <a:spcPts val="0"/>
              </a:spcAft>
              <a:buSzPct val="76000"/>
              <a:buChar char="🞂"/>
            </a:pPr>
            <a:r>
              <a:rPr lang="en-US"/>
              <a:t>If for each of these 2</a:t>
            </a:r>
            <a:r>
              <a:rPr baseline="30000" lang="en-US"/>
              <a:t>N</a:t>
            </a:r>
            <a:r>
              <a:rPr lang="en-US"/>
              <a:t> labelings of the dataset, we can find a hypothesis </a:t>
            </a:r>
            <a:r>
              <a:rPr i="1" lang="en-US" sz="2000"/>
              <a:t>h</a:t>
            </a:r>
            <a:r>
              <a:rPr lang="en-US">
                <a:latin typeface="Quintessential"/>
                <a:ea typeface="Quintessential"/>
                <a:cs typeface="Quintessential"/>
                <a:sym typeface="Quintessential"/>
              </a:rPr>
              <a:t> ∈H </a:t>
            </a:r>
            <a:r>
              <a:rPr lang="en-US"/>
              <a:t>that separates the + examples from the  examples, we say that H shatters N points.</a:t>
            </a:r>
            <a:endParaRPr/>
          </a:p>
          <a:p>
            <a:pPr indent="-274320" lvl="0" marL="274320" rtl="0" algn="l">
              <a:spcBef>
                <a:spcPts val="600"/>
              </a:spcBef>
              <a:spcAft>
                <a:spcPts val="0"/>
              </a:spcAft>
              <a:buSzPct val="76000"/>
              <a:buChar char="🞂"/>
            </a:pPr>
            <a:r>
              <a:rPr lang="en-US"/>
              <a:t>The </a:t>
            </a:r>
            <a:r>
              <a:rPr lang="en-US">
                <a:solidFill>
                  <a:srgbClr val="FF0000"/>
                </a:solidFill>
              </a:rPr>
              <a:t>maximum number of points </a:t>
            </a:r>
            <a:r>
              <a:rPr lang="en-US"/>
              <a:t>that can be shattered by H is called the Vapnik-Chervonenkis dimension of H.</a:t>
            </a:r>
            <a:endParaRPr/>
          </a:p>
          <a:p>
            <a:pPr indent="-274320" lvl="0" marL="274320" rtl="0" algn="l">
              <a:spcBef>
                <a:spcPts val="600"/>
              </a:spcBef>
              <a:spcAft>
                <a:spcPts val="0"/>
              </a:spcAft>
              <a:buSzPct val="76000"/>
              <a:buChar char="🞂"/>
            </a:pPr>
            <a:r>
              <a:rPr lang="en-US"/>
              <a:t>VC(H) is measures the capacity of H.</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8"/>
          <p:cNvSpPr txBox="1"/>
          <p:nvPr>
            <p:ph type="title"/>
          </p:nvPr>
        </p:nvSpPr>
        <p:spPr>
          <a:xfrm>
            <a:off x="457200" y="152400"/>
            <a:ext cx="8229600" cy="990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Bookman Old Style"/>
              <a:buNone/>
            </a:pPr>
            <a:r>
              <a:rPr lang="en-US"/>
              <a:t>VC Dimension Example</a:t>
            </a:r>
            <a:endParaRPr/>
          </a:p>
        </p:txBody>
      </p:sp>
      <p:sp>
        <p:nvSpPr>
          <p:cNvPr id="196" name="Google Shape;196;p8"/>
          <p:cNvSpPr txBox="1"/>
          <p:nvPr>
            <p:ph idx="11" type="ftr"/>
          </p:nvPr>
        </p:nvSpPr>
        <p:spPr>
          <a:xfrm>
            <a:off x="7092280" y="5877272"/>
            <a:ext cx="1056928" cy="216024"/>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800"/>
              <a:t>Source: CS 586</a:t>
            </a:r>
            <a:endParaRPr sz="800"/>
          </a:p>
        </p:txBody>
      </p:sp>
      <p:sp>
        <p:nvSpPr>
          <p:cNvPr id="197" name="Google Shape;197;p8"/>
          <p:cNvSpPr txBox="1"/>
          <p:nvPr>
            <p:ph idx="12" type="sldNum"/>
          </p:nvPr>
        </p:nvSpPr>
        <p:spPr>
          <a:xfrm>
            <a:off x="612648" y="6356350"/>
            <a:ext cx="1981200" cy="3657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98" name="Google Shape;198;p8"/>
          <p:cNvPicPr preferRelativeResize="0"/>
          <p:nvPr>
            <p:ph idx="1" type="body"/>
          </p:nvPr>
        </p:nvPicPr>
        <p:blipFill rotWithShape="1">
          <a:blip r:embed="rId3">
            <a:alphaModFix/>
          </a:blip>
          <a:srcRect b="0" l="0" r="0" t="0"/>
          <a:stretch/>
        </p:blipFill>
        <p:spPr>
          <a:xfrm>
            <a:off x="1338262" y="1616075"/>
            <a:ext cx="6467475" cy="4143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d096fc6576_0_93"/>
          <p:cNvSpPr txBox="1"/>
          <p:nvPr>
            <p:ph type="title"/>
          </p:nvPr>
        </p:nvSpPr>
        <p:spPr>
          <a:xfrm>
            <a:off x="457200" y="152400"/>
            <a:ext cx="8229600" cy="990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05" name="Google Shape;205;g1d096fc6576_0_93"/>
          <p:cNvSpPr txBox="1"/>
          <p:nvPr>
            <p:ph idx="12" type="sldNum"/>
          </p:nvPr>
        </p:nvSpPr>
        <p:spPr>
          <a:xfrm>
            <a:off x="612648" y="6356350"/>
            <a:ext cx="1981200" cy="36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206" name="Google Shape;206;g1d096fc6576_0_93"/>
          <p:cNvSpPr txBox="1"/>
          <p:nvPr>
            <p:ph idx="1" type="body"/>
          </p:nvPr>
        </p:nvSpPr>
        <p:spPr>
          <a:xfrm>
            <a:off x="457200" y="1219200"/>
            <a:ext cx="8229600" cy="4937700"/>
          </a:xfrm>
          <a:prstGeom prst="rect">
            <a:avLst/>
          </a:prstGeom>
        </p:spPr>
        <p:txBody>
          <a:bodyPr anchorCtr="0" anchor="t" bIns="45700" lIns="91425" spcFirstLastPara="1" rIns="91425" wrap="square" tIns="45700">
            <a:normAutofit/>
          </a:bodyPr>
          <a:lstStyle/>
          <a:p>
            <a:pPr indent="0" lvl="0" marL="0" rtl="0" algn="l">
              <a:spcBef>
                <a:spcPts val="600"/>
              </a:spcBef>
              <a:spcAft>
                <a:spcPts val="0"/>
              </a:spcAft>
              <a:buNone/>
            </a:pPr>
            <a:r>
              <a:t/>
            </a:r>
            <a:endParaRPr/>
          </a:p>
        </p:txBody>
      </p:sp>
      <p:pic>
        <p:nvPicPr>
          <p:cNvPr id="207" name="Google Shape;207;g1d096fc6576_0_93"/>
          <p:cNvPicPr preferRelativeResize="0"/>
          <p:nvPr/>
        </p:nvPicPr>
        <p:blipFill>
          <a:blip r:embed="rId3">
            <a:alphaModFix/>
          </a:blip>
          <a:stretch>
            <a:fillRect/>
          </a:stretch>
        </p:blipFill>
        <p:spPr>
          <a:xfrm>
            <a:off x="0" y="685354"/>
            <a:ext cx="9144003" cy="54872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rigin">
  <a:themeElements>
    <a:clrScheme name="Origin">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2005-01-24T14:46:28Z</dcterms:created>
  <dc:creator>ethem</dc:creator>
</cp:coreProperties>
</file>